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y="5143500" cx="9144000"/>
  <p:notesSz cx="6858000" cy="9144000"/>
  <p:embeddedFontLst>
    <p:embeddedFont>
      <p:font typeface="Montserrat SemiBold"/>
      <p:regular r:id="rId59"/>
      <p:bold r:id="rId60"/>
      <p:italic r:id="rId61"/>
      <p:boldItalic r:id="rId62"/>
    </p:embeddedFont>
    <p:embeddedFont>
      <p:font typeface="Montserrat"/>
      <p:regular r:id="rId63"/>
      <p:bold r:id="rId64"/>
      <p:italic r:id="rId65"/>
      <p:boldItalic r:id="rId66"/>
    </p:embeddedFont>
    <p:embeddedFont>
      <p:font typeface="Montserrat Medium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schemas.openxmlformats.org/officeDocument/2006/relationships/font" Target="fonts/MontserratMedium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MontserratSemiBold-boldItalic.fntdata"/><Relationship Id="rId61" Type="http://schemas.openxmlformats.org/officeDocument/2006/relationships/font" Target="fonts/MontserratSemiBold-italic.fntdata"/><Relationship Id="rId20" Type="http://schemas.openxmlformats.org/officeDocument/2006/relationships/slide" Target="slides/slide15.xml"/><Relationship Id="rId64" Type="http://schemas.openxmlformats.org/officeDocument/2006/relationships/font" Target="fonts/Montserrat-bold.fntdata"/><Relationship Id="rId63" Type="http://schemas.openxmlformats.org/officeDocument/2006/relationships/font" Target="fonts/Montserrat-regular.fntdata"/><Relationship Id="rId22" Type="http://schemas.openxmlformats.org/officeDocument/2006/relationships/slide" Target="slides/slide17.xml"/><Relationship Id="rId66" Type="http://schemas.openxmlformats.org/officeDocument/2006/relationships/font" Target="fonts/Montserrat-boldItalic.fntdata"/><Relationship Id="rId21" Type="http://schemas.openxmlformats.org/officeDocument/2006/relationships/slide" Target="slides/slide16.xml"/><Relationship Id="rId65" Type="http://schemas.openxmlformats.org/officeDocument/2006/relationships/font" Target="fonts/Montserrat-italic.fntdata"/><Relationship Id="rId24" Type="http://schemas.openxmlformats.org/officeDocument/2006/relationships/slide" Target="slides/slide19.xml"/><Relationship Id="rId68" Type="http://schemas.openxmlformats.org/officeDocument/2006/relationships/font" Target="fonts/MontserratMedium-bold.fntdata"/><Relationship Id="rId23" Type="http://schemas.openxmlformats.org/officeDocument/2006/relationships/slide" Target="slides/slide18.xml"/><Relationship Id="rId67" Type="http://schemas.openxmlformats.org/officeDocument/2006/relationships/font" Target="fonts/MontserratMedium-regular.fntdata"/><Relationship Id="rId60" Type="http://schemas.openxmlformats.org/officeDocument/2006/relationships/font" Target="fonts/MontserratSemiBold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MontserratMedium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44dae72d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44dae72d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44dae72d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44dae72d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44dae72d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44dae72d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44dae72d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c44dae72d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44dae72d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c44dae72d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44dae72d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c44dae72d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44dae72d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c44dae72d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44dae72d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c44dae72d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44dae72dd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44dae72d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44dae72dd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c44dae72d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44dae72d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c44dae72d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44dae72dd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c44dae72dd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c44dae72dd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c44dae72dd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c44dae72dd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c44dae72dd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c44dae72dd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c44dae72dd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c44dae72dd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c44dae72dd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c44dae72dd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c44dae72dd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c44dae72dd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c44dae72dd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c44dae72dd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c44dae72d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c44dae72dd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c44dae72dd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c44dae72dd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c44dae72dd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46d359069_6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c46d359069_6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c44dae72dd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c44dae72dd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c44dae72dd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c44dae72dd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c44dae72dd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c44dae72dd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c44dae72dd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c44dae72dd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c44dae72dd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c44dae72dd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c44dae72dd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c44dae72dd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c44dae72dd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c44dae72dd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c44dae72dd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c44dae72dd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c44dae72dd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c44dae72dd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c44dae72dd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c44dae72dd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46d359069_6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c46d359069_6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c44dae72dd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c44dae72dd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c44dae72dd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c44dae72dd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c44dae72dd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c44dae72dd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c44dae72dd_0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c44dae72dd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c44dae72dd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c44dae72dd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c44dae72dd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c44dae72dd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c44dae72dd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c44dae72dd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c44dae72dd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c44dae72dd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c44dae72dd_0_5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c44dae72dd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c44dae72dd_0_5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c44dae72dd_0_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46d359069_6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c46d359069_6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c44dae72dd_0_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c44dae72dd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c46d359069_6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c46d359069_6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c46d359069_62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c46d359069_62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c46d359069_6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c46d359069_6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44dae72dd_0_5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c44dae72dd_0_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44dae72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44dae72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44dae72d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c44dae72d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44dae72d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c44dae72d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youtube.com/watch?v=hHFN9DhcVtk" TargetMode="External"/><Relationship Id="rId4" Type="http://schemas.openxmlformats.org/officeDocument/2006/relationships/image" Target="../media/image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://www.youtube.com/watch?v=Tv2LOZimJuQ" TargetMode="External"/><Relationship Id="rId4" Type="http://schemas.openxmlformats.org/officeDocument/2006/relationships/image" Target="../media/image12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Пусть наебнётся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Евгений Кучерявый</a:t>
            </a:r>
            <a:endParaRPr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Директор по фронтенду в Rentu</a:t>
            </a:r>
            <a:endParaRPr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Согласование с CTO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250" y="1017725"/>
            <a:ext cx="7179499" cy="399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Согласование с CTO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2" name="Google Shape;13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499" y="1017725"/>
            <a:ext cx="7103002" cy="399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Отступление о</a:t>
            </a: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 CTO №1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Отступление о CTO №1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5" name="Google Shape;14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1650" y="2321150"/>
            <a:ext cx="4678851" cy="26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675" y="1017725"/>
            <a:ext cx="4532250" cy="25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Отступление о CTO №2</a:t>
            </a:r>
            <a:endParaRPr sz="3000"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Менеджмент компании работает по системе 1-3-40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4" name="Google Shape;15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Отступление о CTO №2</a:t>
            </a:r>
            <a:endParaRPr sz="3000"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Менеджмент компании работает по системе 1-3-40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Char char="●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 </a:t>
            </a:r>
            <a:r>
              <a:rPr b="1" lang="ru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день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1" name="Google Shape;16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Отступление о CTO №2</a:t>
            </a:r>
            <a:endParaRPr sz="3000"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Менеджмент компании работает по системе 1-3-40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Char char="●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 </a:t>
            </a:r>
            <a:r>
              <a:rPr b="1" lang="ru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день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Char char="●"/>
            </a:pPr>
            <a:r>
              <a:rPr b="1" lang="ru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человека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Отступление о CTO №2</a:t>
            </a:r>
            <a:endParaRPr sz="3000"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Менеджмент компании работает по системе 1-3-40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Char char="●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 </a:t>
            </a:r>
            <a:r>
              <a:rPr b="1" lang="ru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день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Char char="●"/>
            </a:pPr>
            <a:r>
              <a:rPr b="1" lang="ru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человека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Char char="●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отрабатывают </a:t>
            </a:r>
            <a:r>
              <a:rPr b="1" lang="ru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часов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5" name="Google Shape;17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Отступление о CTO №2</a:t>
            </a:r>
            <a:endParaRPr sz="3000"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«Наконец-то выходные — смогу спокойно поработать»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© Илья, CTO Rentu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Отступление о CTO №3</a:t>
            </a:r>
            <a:endParaRPr sz="3000"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CTO не трогал фронтенд больше года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9" name="Google Shape;18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Обо мне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221100" y="4228500"/>
            <a:ext cx="466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tg: @e_kucheriavyi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Ошибка №1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F3F3F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Проигнорировал красные флаги</a:t>
            </a:r>
            <a:endParaRPr sz="2400">
              <a:solidFill>
                <a:srgbClr val="F3F3F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6" name="Google Shape;19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Разбивка на задачи</a:t>
            </a:r>
            <a:endParaRPr sz="3000"/>
          </a:p>
        </p:txBody>
      </p:sp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Переезд был разбит на </a:t>
            </a:r>
            <a:r>
              <a:rPr b="1" lang="ru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~120</a:t>
            </a: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задач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3" name="Google Shape;20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Месяц спустя</a:t>
            </a:r>
            <a:endParaRPr sz="3000"/>
          </a:p>
        </p:txBody>
      </p:sp>
      <p:sp>
        <p:nvSpPr>
          <p:cNvPr id="209" name="Google Shape;209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CTO: Сколько задач закрыли?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Я: 80 из 120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CTO: Ожидаемо — ебашим дальше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0" name="Google Shape;21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Я осознаю, что за месяц не успеем</a:t>
            </a:r>
            <a:endParaRPr sz="3000"/>
          </a:p>
        </p:txBody>
      </p:sp>
      <p:sp>
        <p:nvSpPr>
          <p:cNvPr id="216" name="Google Shape;21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Я осознаю, что за месяц не успеем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Char char="●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Люди долго возятся с задачами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3" name="Google Shape;22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Я осознаю, что за месяц не успеем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9" name="Google Shape;229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Char char="●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Люди долго возятся с задачами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Char char="●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Сложно проводить ревью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0" name="Google Shape;23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Я осознаю, что за месяц не успеем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6" name="Google Shape;23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Char char="●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Люди долго возятся с задачами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Char char="●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Сложно проводить ревью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Char char="●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Какие-то вещи делаются дважды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7" name="Google Shape;237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Ошибка №2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43" name="Google Shape;243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F3F3F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Слишком большие задачи</a:t>
            </a:r>
            <a:endParaRPr sz="2400">
              <a:solidFill>
                <a:srgbClr val="F3F3F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4" name="Google Shape;244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Разбиваем на задачи помельче</a:t>
            </a:r>
            <a:endParaRPr sz="3000"/>
          </a:p>
        </p:txBody>
      </p:sp>
      <p:sp>
        <p:nvSpPr>
          <p:cNvPr id="250" name="Google Shape;250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Original video : i n f i n i t e  DRAGON DREAM FEET - The original - 1080&#10;(https://www.youtube.com/watch?v=3K3MMtoG8rY)&#10;Artist : LENNOZ&#10;MUSIC: Lacheque - Dragonfruit Salad (https://soundcloud.com/lacheque/dragonfruit)" id="251" name="Google Shape;251;p40" title="i n f i n i t e  DRAGON DREAM FEET - 10 hours vers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7150" y="1017725"/>
            <a:ext cx="6909689" cy="38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Ещё м</a:t>
            </a: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есяц спустя</a:t>
            </a:r>
            <a:endParaRPr sz="3000"/>
          </a:p>
        </p:txBody>
      </p:sp>
      <p:sp>
        <p:nvSpPr>
          <p:cNvPr id="257" name="Google Shape;257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CTO: Сколько задач закрыли?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Я: 130 из 160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CTO: Было же всего 120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8" name="Google Shape;25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Обо мне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4664400" cy="28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Рокстар-разработчик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325" y="342287"/>
            <a:ext cx="3884825" cy="445892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221100" y="4228500"/>
            <a:ext cx="466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tg: @e_kucheriavyi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Ещё ещё месяц спустя</a:t>
            </a:r>
            <a:endParaRPr sz="3000"/>
          </a:p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311700" y="1152475"/>
            <a:ext cx="2616000" cy="134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Я: 160 из 200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CTO: 0_о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5" name="Google Shape;265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66" name="Google Shape;26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3800" y="1056875"/>
            <a:ext cx="5997350" cy="35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Итог: 349 задач не считая багфиксов</a:t>
            </a:r>
            <a:endParaRPr sz="3000"/>
          </a:p>
        </p:txBody>
      </p:sp>
      <p:sp>
        <p:nvSpPr>
          <p:cNvPr id="272" name="Google Shape;272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73" name="Google Shape;27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27525"/>
            <a:ext cx="8839199" cy="3025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Не справляемся</a:t>
            </a:r>
            <a:endParaRPr sz="3000"/>
          </a:p>
        </p:txBody>
      </p:sp>
      <p:sp>
        <p:nvSpPr>
          <p:cNvPr id="279" name="Google Shape;279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Люди </a:t>
            </a:r>
            <a:r>
              <a:rPr lang="ru" sz="240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плохо</a:t>
            </a: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работают, несмотря на мои усилия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0" name="Google Shape;280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Работаю за троих + тимлидствую</a:t>
            </a:r>
            <a:endParaRPr sz="3000"/>
          </a:p>
        </p:txBody>
      </p:sp>
      <p:sp>
        <p:nvSpPr>
          <p:cNvPr id="286" name="Google Shape;286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87" name="Google Shape;28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32438"/>
            <a:ext cx="8839199" cy="28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Ошибка №3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93" name="Google Shape;293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F3F3F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Много беру на себя</a:t>
            </a:r>
            <a:endParaRPr sz="2400">
              <a:solidFill>
                <a:srgbClr val="F3F3F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4" name="Google Shape;294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95" name="Google Shape;29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550" y="551450"/>
            <a:ext cx="4211026" cy="42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Как должно было быть</a:t>
            </a:r>
            <a:endParaRPr sz="3000"/>
          </a:p>
        </p:txBody>
      </p:sp>
      <p:sp>
        <p:nvSpPr>
          <p:cNvPr id="301" name="Google Shape;301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02" name="Google Shape;30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69275"/>
            <a:ext cx="8839200" cy="2342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Переезд закончился, но какой ценой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8" name="Google Shape;308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30 человеко-месяцев</a:t>
            </a: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вместо 8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9" name="Google Shape;309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Стало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5" name="Google Shape;315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Vue 3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Element-plus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Bootstrap (в процессе выпила)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amCharts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Велосипеды получше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6" name="Google Shape;316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Почему довольны переездом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2" name="Google Shape;322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</a:t>
            </a: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од побыстрее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Потребление памяти меньше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DX получше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Свежие версии зависимостей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Пайплайны быстрее в 10 раз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3" name="Google Shape;323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Выводы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9" name="Google Shape;329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Невовлечённые люди не должны влиять на планы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0" name="Google Shape;330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Обо мне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4664400" cy="28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Рокстар-разработчик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Директор по фронтенду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325" y="342287"/>
            <a:ext cx="3884825" cy="445892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221100" y="4228500"/>
            <a:ext cx="466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tg: @e_kucheriavyi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Выводы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36" name="Google Shape;336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Невовлечённые люди не должны влиять на планы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Декомпозируйте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7" name="Google Shape;337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Выводы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43" name="Google Shape;343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Невовлечённые люди не должны влиять на планы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Декомпозируйте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Работа с людьми &gt; работа с кодом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4" name="Google Shape;344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Рад, но не от всего сердца</a:t>
            </a:r>
            <a:endParaRPr sz="3000"/>
          </a:p>
        </p:txBody>
      </p:sp>
      <p:sp>
        <p:nvSpPr>
          <p:cNvPr id="350" name="Google Shape;350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51" name="Google Shape;35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800" y="1122025"/>
            <a:ext cx="5958400" cy="39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Почему так</a:t>
            </a:r>
            <a:endParaRPr sz="3000"/>
          </a:p>
        </p:txBody>
      </p:sp>
      <p:sp>
        <p:nvSpPr>
          <p:cNvPr id="357" name="Google Shape;357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58" name="Google Shape;35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363" y="1064300"/>
            <a:ext cx="648728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Не справляемся</a:t>
            </a:r>
            <a:endParaRPr sz="3000"/>
          </a:p>
        </p:txBody>
      </p:sp>
      <p:sp>
        <p:nvSpPr>
          <p:cNvPr id="364" name="Google Shape;364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Люди </a:t>
            </a:r>
            <a:r>
              <a:rPr lang="ru" sz="240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плохо</a:t>
            </a: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работают, несмотря на мои усилия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5" name="Google Shape;365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66" name="Google Shape;366;p56"/>
          <p:cNvSpPr txBox="1"/>
          <p:nvPr/>
        </p:nvSpPr>
        <p:spPr>
          <a:xfrm>
            <a:off x="153925" y="4703625"/>
            <a:ext cx="38310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(Серый, потому что флэшбек)</a:t>
            </a:r>
            <a:endParaRPr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Не справляемся</a:t>
            </a:r>
            <a:endParaRPr sz="3000"/>
          </a:p>
        </p:txBody>
      </p:sp>
      <p:sp>
        <p:nvSpPr>
          <p:cNvPr id="372" name="Google Shape;372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Люди работают </a:t>
            </a:r>
            <a:r>
              <a:rPr lang="ru" sz="2400">
                <a:solidFill>
                  <a:srgbClr val="FF99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недостаточно</a:t>
            </a: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чтобы закрыть переезд в срок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3" name="Google Shape;373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79" name="Google Shape;37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000" y="63538"/>
            <a:ext cx="4694000" cy="50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Потому что мы стартап</a:t>
            </a:r>
            <a:endParaRPr sz="3000"/>
          </a:p>
        </p:txBody>
      </p:sp>
      <p:sp>
        <p:nvSpPr>
          <p:cNvPr id="385" name="Google Shape;385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 стартапы живут за счёт </a:t>
            </a:r>
            <a:r>
              <a:rPr b="1" lang="ru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Hero engineering</a:t>
            </a:r>
            <a:endParaRPr b="1"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Потому что мы стартап</a:t>
            </a:r>
            <a:endParaRPr sz="3000"/>
          </a:p>
        </p:txBody>
      </p:sp>
      <p:sp>
        <p:nvSpPr>
          <p:cNvPr id="392" name="Google Shape;392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 стартапы живут за счёт </a:t>
            </a:r>
            <a:r>
              <a:rPr b="1" lang="ru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Hero engineering.</a:t>
            </a:r>
            <a:endParaRPr b="1"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Это мастхэв на старте, но выстрел в ногу на долгой дистанции.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3" name="Google Shape;393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Настоящая ошибка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399" name="Google Shape;399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F3F3F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Геройствовать, чтобы скрыть косяки менеджмента</a:t>
            </a:r>
            <a:endParaRPr sz="2400">
              <a:solidFill>
                <a:srgbClr val="F3F3F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0" name="Google Shape;400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Обо мне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4664400" cy="28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Рокстар-разработчик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Директор по фронтенду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Бывший служитель церкви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325" y="342287"/>
            <a:ext cx="3884825" cy="44589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221100" y="4228500"/>
            <a:ext cx="466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tg: @e_kucheriavyi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No hero policy</a:t>
            </a:r>
            <a:endParaRPr sz="3000"/>
          </a:p>
        </p:txBody>
      </p:sp>
      <p:sp>
        <p:nvSpPr>
          <p:cNvPr id="406" name="Google Shape;406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Peter Parker leaves a hot dog vendor, then his spider sense quickly alerts him of the kids coming towards him, coming to stop Spidey’s enjoyment of his Hot Dog! But luckily a speedy truck comes down the road to save the day, and allow Spider-Man to enjoy his meaty treat.&#10;&#10;Source: Spider-Man 2&#10;&#10;The Main Video is originally from this channel I believe.&#10;https://youtu.be/aHBwaI-pUM8&#10;HOWEVER, I got this clip from a review on Spiderman 2 and I couldn’t find the review 🤷‍♂️" id="407" name="Google Shape;407;p62" title="Spider-Man Watches Two Kids While Eating a Hot Do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000" y="1273750"/>
            <a:ext cx="7637975" cy="3458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Настоящий вывод</a:t>
            </a:r>
            <a:endParaRPr sz="3000"/>
          </a:p>
        </p:txBody>
      </p:sp>
      <p:sp>
        <p:nvSpPr>
          <p:cNvPr id="413" name="Google Shape;413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 будьте героем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4" name="Google Shape;414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Настоящий вывод</a:t>
            </a:r>
            <a:endParaRPr sz="3000"/>
          </a:p>
        </p:txBody>
      </p:sp>
      <p:sp>
        <p:nvSpPr>
          <p:cNvPr id="420" name="Google Shape;420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 будьте героем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Пусть наебнётся</a:t>
            </a:r>
            <a:endParaRPr b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22" name="Google Shape;422;p64"/>
          <p:cNvSpPr/>
          <p:nvPr/>
        </p:nvSpPr>
        <p:spPr>
          <a:xfrm>
            <a:off x="2993575" y="2544900"/>
            <a:ext cx="3081600" cy="27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Спасибо за внимание</a:t>
            </a:r>
            <a:endParaRPr sz="3000"/>
          </a:p>
        </p:txBody>
      </p:sp>
      <p:sp>
        <p:nvSpPr>
          <p:cNvPr id="428" name="Google Shape;428;p65"/>
          <p:cNvSpPr txBox="1"/>
          <p:nvPr>
            <p:ph idx="1" type="body"/>
          </p:nvPr>
        </p:nvSpPr>
        <p:spPr>
          <a:xfrm>
            <a:off x="311700" y="1152475"/>
            <a:ext cx="51177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tg: @e_kucheriavyi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9" name="Google Shape;429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430" name="Google Shape;43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9050" y="1000125"/>
            <a:ext cx="314325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Было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Vue 2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Nuxt 2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Vuex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Element-ui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Bootstrap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Argon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amCharts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Плохие велосипеды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Почему хотели переехать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Медленный код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Утечки памяти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Плохой DX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Легаси-технологии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Долгие пайплайны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Триггер к действию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31.12.2023 прекращалась поддержка Vue 2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Montserrat SemiBold"/>
                <a:ea typeface="Montserrat SemiBold"/>
                <a:cs typeface="Montserrat SemiBold"/>
                <a:sym typeface="Montserrat SemiBold"/>
              </a:rPr>
              <a:t>План переезда</a:t>
            </a:r>
            <a:endParaRPr sz="3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472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Вырезаем старое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Обновляем зависимости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 Medium"/>
              <a:buAutoNum type="arabicPeriod"/>
            </a:pPr>
            <a:r>
              <a:rPr lang="ru" sz="24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Переезжаем</a:t>
            </a:r>
            <a:endParaRPr sz="24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0225" y="1093925"/>
            <a:ext cx="3552066" cy="349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