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embeddedFontLst>
    <p:embeddedFont>
      <p:font typeface="Montserrat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ontserrat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Montserrat-bold.fntdata"/><Relationship Id="rId14" Type="http://schemas.openxmlformats.org/officeDocument/2006/relationships/slide" Target="slides/slide9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udic.mataroa.blog/blog/most-data-work-seems-fundamentally-worthless/" TargetMode="External"/><Relationship Id="rId3" Type="http://schemas.openxmlformats.org/officeDocument/2006/relationships/hyperlink" Target="https://ludic.mataroa.blog/blog/the-corporate-facade-is-more-complicated-than-i-thought/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059ea4a2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059ea4a2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Всем привет, народ! Ууууххх!</a:t>
            </a:r>
            <a:br>
              <a:rPr lang="ru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Йоу, ребята! Кто смотрел этот фильм? Найс.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погоне за счастьем - мой любимый фильм.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 чем он вкратце - чел ебашит на работе как не в себя, но дело, которым он горит - не выстреливает и происходит полная хуйня, где он с сыном остается жить на улице, бабки кончаются и надо как-то крутиться.</a:t>
            </a:r>
            <a:br>
              <a:rPr lang="ru"/>
            </a:br>
            <a:r>
              <a:rPr lang="ru"/>
              <a:t>Сразу спойлер - он нашел охуенную работу и у него все получилось.</a:t>
            </a:r>
            <a:br>
              <a:rPr lang="ru"/>
            </a:br>
            <a:br>
              <a:rPr lang="ru"/>
            </a:br>
            <a:r>
              <a:rPr lang="ru">
                <a:solidFill>
                  <a:schemeClr val="dk1"/>
                </a:solidFill>
              </a:rPr>
              <a:t> В общем - история о том, как не унывать и искать “новые способы жить”, как учиться критически мыслить и в моменте принимать важные решения.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Я считаю, за это надо выпить! Пиии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d059ea4a2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d059ea4a2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Знакомая хуйня? Ееее, эджайййииил! Еееее, агил нахуй!))))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Поднимите руку, кто работает в компании по Эджайлу? </a:t>
            </a:r>
            <a:br>
              <a:rPr lang="ru"/>
            </a:br>
            <a:r>
              <a:rPr lang="ru"/>
              <a:t>А ты? У вас как устроено?</a:t>
            </a:r>
            <a:br>
              <a:rPr lang="ru"/>
            </a:br>
            <a:br>
              <a:rPr lang="ru"/>
            </a:br>
            <a:r>
              <a:rPr lang="ru"/>
              <a:t>В общем и целом - Agile это гибкая методология разработки и управления проектом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059ea4a2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059ea4a2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Да-да. все тут такие крутые, все работают по скраму, применяют “эджайл”, все уже знают что это такое. </a:t>
            </a:r>
            <a:br>
              <a:rPr lang="ru"/>
            </a:br>
            <a:r>
              <a:rPr lang="ru"/>
              <a:t>Но я скажу, что не знаете, потому-что в каждой квартире свои командиры. У нас например ебейший SBERGILE 4.0, нахуй. В Газпроме что? Тоже какой-нибудь GPBGILE 9000? А в тиньке? T-Джайл?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вообще Agile это круто, когда вас распиздяев дохуя, бизнес хочет вчера, надо как-то работать, еще бы и метрики собирать, еще и бизнес-требования каждый раз менять. Вот она - гибкая методология!</a:t>
            </a:r>
            <a:br>
              <a:rPr lang="ru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05dabbf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05dabbf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Так шо це за аджайл в кратце?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Мы что-то планируем, что-то там проектируем, где-то там создаем какой-то там прототип, че-то там тестируем, проводим демо для бизнеса/пользователей, собираем обратную связь и релизим функционал. И так по кругу из спринта в спринт, из года в год.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Ну посмотрите какой охуенный Гексагон, ебать какой красивый.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Ну звучит охуеено, правда? Просто следуй схеме и PROFIT!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Но есть мааааааленькая проблемка 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d059ea4a2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d059ea4a2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Семь ебучих пятниц - это когда вы делаете одно, завтра другое, послезавтра третье; </a:t>
            </a:r>
            <a:br>
              <a:rPr lang="ru"/>
            </a:br>
            <a:r>
              <a:rPr lang="ru"/>
              <a:t>Любой менеджер щас в зале такой “это эджайл, динамические требования, приоритезация”.</a:t>
            </a:r>
            <a:br>
              <a:rPr lang="ru"/>
            </a:br>
            <a:r>
              <a:rPr lang="ru"/>
              <a:t>Да это блять какая-то хуйня! </a:t>
            </a:r>
            <a:br>
              <a:rPr lang="ru"/>
            </a:br>
            <a:r>
              <a:rPr lang="ru"/>
              <a:t>Вы потом такие - так, эта кнопка делает то, что вчера, а сегодня надо чтобы она уже делала пятое-десятое.</a:t>
            </a:r>
            <a:br>
              <a:rPr lang="ru"/>
            </a:br>
            <a:r>
              <a:rPr lang="ru"/>
              <a:t>Мда, эти разработчики постоянно баги плодят, как специально! Есть такое? Знакомо?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ec64aee5b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ec64aee5b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Семь ебучих пятниц - это когда вы делаете одно, завтра другое, послезавтра третье; </a:t>
            </a:r>
            <a:br>
              <a:rPr lang="ru"/>
            </a:br>
            <a:r>
              <a:rPr lang="ru"/>
              <a:t>Любой менеджер щас в зале такой “это эджайл, динамические требования, приоритезация”.</a:t>
            </a:r>
            <a:br>
              <a:rPr lang="ru"/>
            </a:br>
            <a:r>
              <a:rPr lang="ru"/>
              <a:t>Да это блять какая-то хуйня! </a:t>
            </a:r>
            <a:br>
              <a:rPr lang="ru"/>
            </a:br>
            <a:r>
              <a:rPr lang="ru"/>
              <a:t>Вы потом такие - так, эта кнопка делает то, что вчера, а сегодня надо чтобы она уже делала пятое-десятое.</a:t>
            </a:r>
            <a:br>
              <a:rPr lang="ru"/>
            </a:br>
            <a:r>
              <a:rPr lang="ru"/>
              <a:t>Мда, эти разработчики постоянно баги плодят, как специально! Есть такое? Знакомо?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c64aee5b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c64aee5b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Семь ебучих пятниц - это когда вы делаете одно, завтра другое, послезавтра третье; </a:t>
            </a:r>
            <a:br>
              <a:rPr lang="ru"/>
            </a:br>
            <a:r>
              <a:rPr lang="ru"/>
              <a:t>Любой менеджер щас в зале такой “это эджайл, динамические требования, приоритезация”.</a:t>
            </a:r>
            <a:br>
              <a:rPr lang="ru"/>
            </a:br>
            <a:r>
              <a:rPr lang="ru"/>
              <a:t>Да это блять какая-то хуйня! </a:t>
            </a:r>
            <a:br>
              <a:rPr lang="ru"/>
            </a:br>
            <a:r>
              <a:rPr lang="ru"/>
              <a:t>Вы потом такие - так, эта кнопка делает то, что вчера, а сегодня надо чтобы она уже делала пятое-десятое.</a:t>
            </a:r>
            <a:br>
              <a:rPr lang="ru"/>
            </a:br>
            <a:r>
              <a:rPr lang="ru"/>
              <a:t>Мда, эти разработчики постоянно баги плодят, как специально! Есть такое? Знакомо?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c64aee5b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c64aee5b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Семь ебучих пятниц - это когда вы делаете одно, завтра другое, послезавтра третье; </a:t>
            </a:r>
            <a:br>
              <a:rPr lang="ru"/>
            </a:br>
            <a:r>
              <a:rPr lang="ru"/>
              <a:t>Любой менеджер щас в зале такой “это эджайл, динамические требования, приоритезация”.</a:t>
            </a:r>
            <a:br>
              <a:rPr lang="ru"/>
            </a:br>
            <a:r>
              <a:rPr lang="ru"/>
              <a:t>Да это блять какая-то хуйня! </a:t>
            </a:r>
            <a:br>
              <a:rPr lang="ru"/>
            </a:br>
            <a:r>
              <a:rPr lang="ru"/>
              <a:t>Вы потом такие - так, эта кнопка делает то, что вчера, а сегодня надо чтобы она уже делала пятое-десятое.</a:t>
            </a:r>
            <a:br>
              <a:rPr lang="ru"/>
            </a:br>
            <a:r>
              <a:rPr lang="ru"/>
              <a:t>Мда, эти разработчики постоянно баги плодят, как специально! Есть такое? Знакомо?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059ea4a2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d059ea4a2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Короче, делаем проект на работе - конечно он NDA, как и многое, щас я вам расскажу суть.</a:t>
            </a:r>
            <a:br>
              <a:rPr lang="ru"/>
            </a:br>
            <a:r>
              <a:rPr lang="ru"/>
              <a:t>Делаем календарь с задачами по типу “гугл календаря”, но под специфику бизнеса. Аналитик и дизайнер брифанули заказчика, сделали макеты, вроде все согласовали. Пилим проект несколько месяцев, регулярно доставляя новые фичи, сделали с умом, чтобы можно было без боли масштабировать, ведь “проект нужен пиздец как, сам ГО ждет когда можно будет потрогать”. Ну и мы такие на энтузиазме делаем все ахуйительно.</a:t>
            </a:r>
            <a:br>
              <a:rPr lang="ru"/>
            </a:b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059ea4a2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059ea4a2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День “ИКС” - мы сдаем проект, а нам говорят - не, какая-то хуйня. Это не удобно, тут не хватает. Да и учиться новому нам вообще неохота, будем использовать то, что раньше.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059ea4a2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d059ea4a2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Продакт нам говорит - поцоны, не расстраивайтесь. Щас мы концепцию перепридумаем и сделаем точно качественно, как надо!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b1fce4b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b1fce4b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Коротко - дисклеймер.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Сегодня я будут рассказывать о проблеме исходя из личного опыта. Все совпадения случайны. Могут быть согласные и несогласные. Для кого-то это будет жиза, а кто-то скажет, что я долбоеб. Но честно - мне как-то похую.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059ea4a2f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059ea4a2f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Только надо за три месяца все сделать.</a:t>
            </a:r>
            <a:br>
              <a:rPr lang="ru"/>
            </a:br>
            <a:r>
              <a:rPr lang="ru"/>
              <a:t>Надо будет поработать без выходных.</a:t>
            </a:r>
            <a:br>
              <a:rPr lang="ru"/>
            </a:br>
            <a:r>
              <a:rPr lang="ru"/>
              <a:t>Как сделаем - отдохнем, обещаю!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d059ea4a2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d059ea4a2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вот уже два ебаных года мы делаем одно и тоже - под разным соусом.</a:t>
            </a:r>
            <a:br>
              <a:rPr lang="ru"/>
            </a:br>
            <a:r>
              <a:rPr lang="ru"/>
              <a:t>Нет, вы не поймите меня неправильно, недавно мы таки зарелизили эту хуйню и кажется, что ей даже начали пользоваться.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d059ea4a2f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d059ea4a2f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Но какой срок жизни у этой залупы? Как быстро ее забросят и надо будет опять переделывать это говно?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05dabbff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e05dabbf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Но какой срок жизни у этой залупы? Как быстро ее забросят и надо будет опять переделывать это говно?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05dabbff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e05dabbff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Есть в зале ребята, которые выгорели уже нахуй или, может быть, на грани выгорания?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Иди обниму, сладкий.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Выгорание пооолная хуйня! Пьют те, кто согласны с этим тезисом!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05dabbff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05dabbff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 комментируй мем 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Просто разогнать, что проблема выгорания не только в ИТ и не только в ИТ.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О выгорании говорят везде, даже Тайский массаж в Рязани озабочен выгоранием айтишников.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Это реальный гугл-запрос на тему “выгорание программиста”, третий пункт в гугле)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05dabbff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e05dabbff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Выгорание это когда твой энтузиазм подугас, кажется, что вокруг какие-то долбоебы, ты начинаешь агриться снихуя, твоя продуктивность стремится к нулю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e05dabbff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e05dabbff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Мы делали проект, его запустили. Да, два года прошло, через очко и боль. Нас поливали грязью, дедлайны постоянно менялись и в конце-концов мы выгорели. А почему? А в чем причина?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e05dabbff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e05dabbff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Менеджеры же нихуя толком не понимают в программировании, даже те менеджеры, которые вышли из фуллтайм программирования.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Им кажется - да хуйня, я бы это за раз-два сделал.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У менеджеров есть свои KPI продуктивности и опасно, когда это переходит в культ.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Уже готово? Почему не готово? Когда будет готово?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Нахуй таких менеджеров, согласны?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05dabbff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e05dabbff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У такой хуйни даже есть свой термин - “Токсичная продуктивность”.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По ссылке из ку-ар-кода есть интересная статья об этом феномене.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Вкратце - токсичная продуктивность это когда у тебя вечная тревога за свой продукт, невозможность по-настоящему расслабиться, чувство вины за продукт ну и выгорание, конечно.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Чюваки, бывает такое, что ты приходишь на работу на новый проект и тебе говорят что-то в духе “Это жизненно важный проект, это матч-поинт для нашей команды, это минералка после бухича для нашего похмелья”? </a:t>
            </a:r>
            <a:br>
              <a:rPr lang="ru"/>
            </a:br>
            <a:r>
              <a:rPr lang="ru"/>
              <a:t>И ты такой заряженный ебашишь на проекте и все классно и ты счастливый и кажется, что ты догнал его это “счастье”. Но в какой-то момент приходит осознание - ты сидишь на этом проекте уже два года, на демо говорят, что все, что вы делаете какая-то хуйня и проект переписывается с нуля с “новой жизненно важной концепцией” уже 4-ый раз. Не кажется ли, что это уже не “погоня за счастьем”, а…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05dabbff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e05dabbff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Ещё одна важная причина выгорания, которую часто недооценивают и которую, к сожалению, зачастую никак нельзя избежать, кроме как с помощью увольнения.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Есть мнение, что до 90% всей работы в IT-индустрии </a:t>
            </a:r>
            <a:r>
              <a:rPr lang="ru" sz="1200">
                <a:solidFill>
                  <a:schemeClr val="hlink"/>
                </a:solidFill>
                <a:uFill>
                  <a:noFill/>
                </a:uFill>
                <a:hlinkClick r:id="rId2"/>
              </a:rPr>
              <a:t>фундаментально не имеет смысла</a:t>
            </a:r>
            <a:r>
              <a:rPr lang="ru" sz="1200">
                <a:solidFill>
                  <a:srgbClr val="333333"/>
                </a:solidFill>
              </a:rPr>
              <a:t>, а единственная причина её делать — это </a:t>
            </a:r>
            <a:r>
              <a:rPr lang="ru" sz="12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заработать деньги, больше ничего</a:t>
            </a:r>
            <a:r>
              <a:rPr lang="ru" sz="1200">
                <a:solidFill>
                  <a:srgbClr val="333333"/>
                </a:solidFill>
              </a:rPr>
              <a:t>. 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В России работа ради денег происходит у 83% людей, я охуел, когда смотрел статистику - это пиздец товарищи.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Такая мотивация очень быстро приводит к выгоранию сотрудника, у которого есть совесть и интеллект. 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Это вот типа нашего продукта - все его делают, но до конца никто не понимает для кого и зачем, и кто это начал, и какой итог должен быть… Но продолжают служить культу, потому что надо делать дело для успешного успеха, как же иначе? </a:t>
            </a:r>
            <a:r>
              <a:rPr i="1" lang="ru" sz="1200">
                <a:solidFill>
                  <a:srgbClr val="333333"/>
                </a:solidFill>
              </a:rPr>
              <a:t>Таков путь</a:t>
            </a:r>
            <a:r>
              <a:rPr lang="ru" sz="1200">
                <a:solidFill>
                  <a:srgbClr val="333333"/>
                </a:solidFill>
              </a:rPr>
              <a:t> ©. 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Аналогичная ситуация в большинстве компаний, где сотрудники делают совершенно ненужную работу, ненавидя заказчиков, клиентов, пользователей и начальство. Никто не помнит и не знает, зачем это всё…</a:t>
            </a:r>
            <a:endParaRPr sz="120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05dabbff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e05dabbff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В целом, это связано с хуевым менеджментом, но часто бывает, что проект сам по себе живет в вечной стадии “ща-ща надо тут поднапрячься и потом отдохнем” или “ой, тут срочная задача прилетела, надо вчера”. Как же это заебывает, когда это происходит, ебучие планировщики нахуй. </a:t>
            </a:r>
            <a:br>
              <a:rPr lang="ru" sz="1200">
                <a:solidFill>
                  <a:srgbClr val="333333"/>
                </a:solidFill>
              </a:rPr>
            </a:br>
            <a:r>
              <a:rPr lang="ru" sz="1200">
                <a:solidFill>
                  <a:srgbClr val="333333"/>
                </a:solidFill>
              </a:rPr>
              <a:t>Кому-то может просто нравится играть в эту охуенную игру и вечно все не успевать, чтобы потом всех обвинять в причинах неуспеха. Хуй знает.</a:t>
            </a:r>
            <a:endParaRPr sz="120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05dabbff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e05dabbff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059ea4a2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d059ea4a2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Притча первая - “Мне платят деньги”.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ПОИНТ - работа ради работы за деньги это и так выгорание. Не хотите делать - не делайте. В последствии рано или поздно эта работа для тебя закончится, разными путями.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целом мы же все работаем за деньги, верно? Сейчас пьют те, кто работает работу за деньги! </a:t>
            </a:r>
            <a:br>
              <a:rPr lang="ru"/>
            </a:br>
            <a:br>
              <a:rPr lang="ru"/>
            </a:br>
            <a:r>
              <a:rPr lang="ru"/>
              <a:t>Это нормально. Это то, что держит нас всех в первые минуты/месяцы/годы работы. Сидишь, привыкаешь к проекту. Да, там не идеальная архитектура, да есть проблемы с процессами, да есть куча бесполезной работы, но: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/>
            </a:br>
            <a:r>
              <a:rPr lang="ru"/>
              <a:t>Первородное решение всех ваших морально-этических проблем это просто вспомнить, что вы устраивались на работу решать проблемы людей с помощью кода. Компании нужен код, мне нужны деньги. Я пишу код - вы мне платите. </a:t>
            </a:r>
            <a:br>
              <a:rPr lang="ru"/>
            </a:br>
            <a:r>
              <a:rPr lang="ru"/>
              <a:t>Если что-то надо будет постоянно переделывать - надо будет постоянно писать код, значит есть работа, значит есть деньги 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d059ea4a2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d059ea4a2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 если в компании есть охуенная политика переработок, то вы вообще в шоколаде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Так что первое решение - просто забейте хуй и зарабатывайте деньги, иначе зачем это все.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d059ea4a2f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d059ea4a2f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вы просекли, что проект постоянно будет как говно в воде, требования будут постоянно меняться, а баги неизбежны, то тогда самое время взять самую новую технологию ИКС, которая есть в вашем контуре  и затащить на проект. </a:t>
            </a:r>
            <a:br>
              <a:rPr lang="ru"/>
            </a:br>
            <a:r>
              <a:rPr lang="ru"/>
              <a:t>Плюсы - качаешься как специалист, используешь современные подходы и практики</a:t>
            </a:r>
            <a:br>
              <a:rPr lang="ru"/>
            </a:br>
            <a:r>
              <a:rPr lang="ru"/>
              <a:t>Минусы - ты работаешь в команде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d059ea4a2f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d059ea4a2f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Ну конечно можно просто взять и продолжить переживать за проект, вечно страдать и ходить по мукам ебучих продактов. Но нахуй оно </a:t>
            </a:r>
            <a:r>
              <a:rPr lang="ru"/>
              <a:t>надо</a:t>
            </a:r>
            <a:r>
              <a:rPr lang="ru"/>
              <a:t>?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d059ea4a2f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d059ea4a2f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d059ea4a2f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d059ea4a2f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Конечно можно еще хуяк и пойти в бизнес - стать, например, продактом. Можно хуевым, но лучше нет. </a:t>
            </a:r>
            <a:br>
              <a:rPr lang="ru"/>
            </a:br>
            <a:r>
              <a:rPr lang="ru"/>
              <a:t>Но как в анектоде - есть нюансы.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ec64aee5b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ec64aee5b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 нравится что-то? Выбрось это! </a:t>
            </a:r>
            <a:br>
              <a:rPr lang="ru"/>
            </a:br>
            <a:r>
              <a:rPr lang="ru"/>
              <a:t>Научись делегировать! Хуйня для тебя? Для другого - охуенная возможность.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059ea4a2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059ea4a2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делаю хуйню.</a:t>
            </a:r>
            <a:br>
              <a:rPr lang="ru"/>
            </a:br>
            <a:r>
              <a:rPr lang="ru"/>
              <a:t>*Аплодисменты*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c64aee5b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ec64aee5b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ec64aee5b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ec64aee5b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-"/>
            </a:pPr>
            <a:r>
              <a:rPr lang="ru" sz="1200">
                <a:solidFill>
                  <a:srgbClr val="333333"/>
                </a:solidFill>
              </a:rPr>
              <a:t>Узнайте, почему пиво бывает разное;</a:t>
            </a:r>
            <a:endParaRPr sz="1200">
              <a:solidFill>
                <a:srgbClr val="333333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-"/>
            </a:pPr>
            <a:r>
              <a:rPr lang="ru" sz="1200">
                <a:solidFill>
                  <a:srgbClr val="333333"/>
                </a:solidFill>
              </a:rPr>
              <a:t>Узнайте, почему кофе/чай бывает разный;</a:t>
            </a:r>
            <a:endParaRPr sz="1200">
              <a:solidFill>
                <a:srgbClr val="333333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-"/>
            </a:pPr>
            <a:r>
              <a:rPr lang="ru" sz="1200">
                <a:solidFill>
                  <a:srgbClr val="333333"/>
                </a:solidFill>
              </a:rPr>
              <a:t>Программируй в удовольствие, а не из-за принуждения;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33333"/>
                </a:solidFill>
              </a:rPr>
              <a:t>Чем больше интересных, разнообразных занятий — тем лучше баланс и меньше риск выгорания.</a:t>
            </a:r>
            <a:endParaRPr sz="1200">
              <a:solidFill>
                <a:srgbClr val="333333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ec64aee5b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ec64aee5b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d059ea4a2f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d059ea4a2f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d059ea4a2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d059ea4a2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Надо работать для жизни, а не жить на работе;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Не закапывайся, говори - разработка это двухсторонняя связь;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Если ты понимаешь, что тебя заебало - ливай нахуй, это знак;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Ворк-лайф-кайф-бэлэнс. WORK HARD, RELAX HARDER;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d059ea4a2f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d059ea4a2f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Надо работать для жизни, а не жить на работе;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Не закапывайся, говори - разработка это двухсторонняя связь;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Если ты понимаешь, что тебя заебало - ливай нахуй, это знак;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Ворк-лайф-кайф-бэлэнс. WORK HARD, RELAX HARDER;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d059ea4a2f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d059ea4a2f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Надо работать для жизни, а не жить на работе;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Не закапывайся, говори - разработка это двухсторонняя связь;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Если ты понимаешь, что тебя заебало - ливай нахуй, это знак;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Ворк-лайф-кайф-бэлэнс. WORK HARD, RELAX HARDER;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d059ea4a2f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d059ea4a2f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Надо работать для жизни, а не жить на работе;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Не закапывайся, говори - разработка это двухсторонняя связь;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Если ты понимаешь, что тебя заебало - ливай нахуй, это знак;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Ворк-лайф-кайф-бэлэнс. WORK HARD, RELAX HARDER;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d059ea4a2f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d059ea4a2f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тебе кажется, что ты делаешь хуйню - ПУСТЬ НАЕБНЕТСЯ;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d059ea4a2f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d059ea4a2f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тебе кажется, что ты делаешь хуйню - ПУСТЬ НАЕБНЕТСЯ;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059ea4a2f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d059ea4a2f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d059ea4a2f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d059ea4a2f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Все вместе: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eb4dbf1f0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eb4dbf1f0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d059ea4a2f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d059ea4a2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d059ea4a2f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d059ea4a2f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d059ea4a2f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d059ea4a2f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059ea4a2f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d059ea4a2f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059ea4a2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059ea4a2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кого сегодня мой доклад:</a:t>
            </a:r>
            <a:br>
              <a:rPr lang="ru"/>
            </a:br>
            <a:r>
              <a:rPr lang="ru"/>
              <a:t>- Для джунов, джунчиков, джуниорчиков, утютю и вкатунов в ИТ, которые романтизируют создание “пользовательских продуктов”; Есть тут такие ребята? Да? Здарова!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Для чуваков, которые хотят расти как техспецы и стараются делать свои решения максимально SOLID’ными; Есть тут заряженные спецы? Круто!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Для тех, кто переживает о том, как их продукт будет работать, какую ОС они получат от пользователей и какой пизды вставит им их руководитель; Есть тут руководители, продакт-оуенеры? Ты? Ты кто? Продакт(проджект итп)? Дима тут делал как-то доклад про хуевого продакта. Ты такой? Да? Иди нахуй тогда!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5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17400"/>
            <a:ext cx="8839204" cy="38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24"/>
            <a:ext cx="91382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686" y="0"/>
            <a:ext cx="72866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3">
            <a:alphaModFix/>
          </a:blip>
          <a:srcRect b="3540" l="1283" r="0" t="0"/>
          <a:stretch/>
        </p:blipFill>
        <p:spPr>
          <a:xfrm>
            <a:off x="710825" y="375800"/>
            <a:ext cx="7722350" cy="43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b="3540" l="1283" r="0" t="0"/>
          <a:stretch/>
        </p:blipFill>
        <p:spPr>
          <a:xfrm>
            <a:off x="218900" y="1333888"/>
            <a:ext cx="4353100" cy="24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5248875" y="2006325"/>
            <a:ext cx="3323700" cy="1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49" name="Google Shape;149;p26"/>
          <p:cNvSpPr txBox="1"/>
          <p:nvPr/>
        </p:nvSpPr>
        <p:spPr>
          <a:xfrm>
            <a:off x="4667900" y="1442775"/>
            <a:ext cx="4353000" cy="22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AGILE!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динамические требования!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приоритезация!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 b="3540" l="1283" r="0" t="0"/>
          <a:stretch/>
        </p:blipFill>
        <p:spPr>
          <a:xfrm>
            <a:off x="218900" y="1333888"/>
            <a:ext cx="4353100" cy="24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/>
          <p:nvPr/>
        </p:nvSpPr>
        <p:spPr>
          <a:xfrm>
            <a:off x="5248875" y="2006325"/>
            <a:ext cx="3323700" cy="1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4667900" y="1442775"/>
            <a:ext cx="4353000" cy="22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AGILE!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динамические требования!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приоритезация!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5186800" y="1161500"/>
            <a:ext cx="3051600" cy="26481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b="3540" l="1283" r="0" t="0"/>
          <a:stretch/>
        </p:blipFill>
        <p:spPr>
          <a:xfrm>
            <a:off x="218900" y="952888"/>
            <a:ext cx="4353100" cy="24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 txBox="1"/>
          <p:nvPr/>
        </p:nvSpPr>
        <p:spPr>
          <a:xfrm>
            <a:off x="5248875" y="2006325"/>
            <a:ext cx="3323700" cy="15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4667900" y="1061775"/>
            <a:ext cx="4353000" cy="22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AGILE!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динамические требования!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-"/>
            </a:pPr>
            <a:r>
              <a:rPr lang="ru" sz="2800">
                <a:solidFill>
                  <a:schemeClr val="dk1"/>
                </a:solidFill>
              </a:rPr>
              <a:t>Это приоритезация!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4734225" y="3348675"/>
            <a:ext cx="43530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accent4"/>
                </a:solidFill>
              </a:rPr>
              <a:t>ЭТО КАКАЯ-ТО ХУЙНЯ</a:t>
            </a:r>
            <a:endParaRPr b="1" sz="2800">
              <a:solidFill>
                <a:schemeClr val="accent4"/>
              </a:solidFill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5186800" y="780500"/>
            <a:ext cx="3051600" cy="26481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ctrTitle"/>
          </p:nvPr>
        </p:nvSpPr>
        <p:spPr>
          <a:xfrm>
            <a:off x="311713" y="322250"/>
            <a:ext cx="8520600" cy="81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История из жизни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575" y="1388100"/>
            <a:ext cx="4366834" cy="32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81" name="Google Shape;181;p30"/>
          <p:cNvPicPr preferRelativeResize="0"/>
          <p:nvPr/>
        </p:nvPicPr>
        <p:blipFill rotWithShape="1">
          <a:blip r:embed="rId3">
            <a:alphaModFix/>
          </a:blip>
          <a:srcRect b="3325" l="0" r="0" t="0"/>
          <a:stretch/>
        </p:blipFill>
        <p:spPr>
          <a:xfrm>
            <a:off x="1754975" y="163450"/>
            <a:ext cx="5634050" cy="48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ctrTitle"/>
          </p:nvPr>
        </p:nvSpPr>
        <p:spPr>
          <a:xfrm>
            <a:off x="311700" y="50195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Давай по новой, Миша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475" y="1437975"/>
            <a:ext cx="4731054" cy="35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Дисклеймер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750" y="152400"/>
            <a:ext cx="452450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type="ctrTitle"/>
          </p:nvPr>
        </p:nvSpPr>
        <p:spPr>
          <a:xfrm>
            <a:off x="311700" y="331225"/>
            <a:ext cx="8520600" cy="9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Я календарь переверну</a:t>
            </a:r>
            <a:endParaRPr b="1" sz="5000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425" y="1778425"/>
            <a:ext cx="4495150" cy="29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57175"/>
            <a:ext cx="7620000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3" name="Google Shape;213;p35"/>
          <p:cNvSpPr txBox="1"/>
          <p:nvPr>
            <p:ph type="ctrTitle"/>
          </p:nvPr>
        </p:nvSpPr>
        <p:spPr>
          <a:xfrm>
            <a:off x="311700" y="1860775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что потом?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9" name="Google Shape;219;p36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что потом?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36"/>
          <p:cNvSpPr txBox="1"/>
          <p:nvPr/>
        </p:nvSpPr>
        <p:spPr>
          <a:xfrm>
            <a:off x="2112575" y="2048400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потом выгорание!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26" name="Google Shape;226;p37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что потом?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2112575" y="2048400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потом выгорание!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950" y="2967750"/>
            <a:ext cx="654367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4" name="Google Shape;234;p38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что потом?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2137800" y="1720475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потом выгорание!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16400"/>
            <a:ext cx="8839200" cy="960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42" name="Google Shape;242;p39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в чем причина?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2226075" y="1538850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их несколько: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49" name="Google Shape;249;p40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в чем причина?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2226075" y="1538850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их несколько: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251" name="Google Shape;251;p40"/>
          <p:cNvSpPr txBox="1"/>
          <p:nvPr/>
        </p:nvSpPr>
        <p:spPr>
          <a:xfrm>
            <a:off x="435125" y="2169325"/>
            <a:ext cx="83973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Хуевый менеджмент;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7" name="Google Shape;257;p41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в чем причина?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2226075" y="1538850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их несколько: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435125" y="2169325"/>
            <a:ext cx="83973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Хуевый менеджмент;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3588375" y="4269625"/>
            <a:ext cx="37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2"/>
                </a:solidFill>
              </a:rPr>
              <a:t>Про токсичную продуктивность: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261" name="Google Shape;2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2425" y="3223225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В погоне за счастьем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67" name="Google Shape;267;p42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в чем причина?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42"/>
          <p:cNvSpPr txBox="1"/>
          <p:nvPr/>
        </p:nvSpPr>
        <p:spPr>
          <a:xfrm>
            <a:off x="2226075" y="1538850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их несколько: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269" name="Google Shape;269;p42"/>
          <p:cNvSpPr txBox="1"/>
          <p:nvPr/>
        </p:nvSpPr>
        <p:spPr>
          <a:xfrm>
            <a:off x="435125" y="2169325"/>
            <a:ext cx="83973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lang="ru" sz="1800">
                <a:solidFill>
                  <a:schemeClr val="lt2"/>
                </a:solidFill>
              </a:rPr>
              <a:t>Хуевый менеджмент;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Бесполезная работа;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1825" y="3192750"/>
            <a:ext cx="144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2"/>
          <p:cNvSpPr txBox="1"/>
          <p:nvPr/>
        </p:nvSpPr>
        <p:spPr>
          <a:xfrm>
            <a:off x="4349775" y="4269625"/>
            <a:ext cx="2940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2"/>
                </a:solidFill>
              </a:rPr>
              <a:t>Про бесполезную работу: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77" name="Google Shape;277;p43"/>
          <p:cNvSpPr txBox="1"/>
          <p:nvPr>
            <p:ph type="ctrTitle"/>
          </p:nvPr>
        </p:nvSpPr>
        <p:spPr>
          <a:xfrm>
            <a:off x="311700" y="61215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А в чем причина?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43"/>
          <p:cNvSpPr txBox="1"/>
          <p:nvPr/>
        </p:nvSpPr>
        <p:spPr>
          <a:xfrm>
            <a:off x="2226075" y="1538850"/>
            <a:ext cx="506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lt2"/>
                </a:solidFill>
              </a:rPr>
              <a:t>А их несколько: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435125" y="2169325"/>
            <a:ext cx="83973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lang="ru" sz="1800">
                <a:solidFill>
                  <a:schemeClr val="lt2"/>
                </a:solidFill>
              </a:rPr>
              <a:t>Хуевый менеджмент;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-"/>
            </a:pPr>
            <a:r>
              <a:rPr lang="ru" sz="1800">
                <a:solidFill>
                  <a:schemeClr val="lt2"/>
                </a:solidFill>
              </a:rPr>
              <a:t>Бесполезная работа;</a:t>
            </a:r>
            <a:endParaRPr sz="1800">
              <a:solidFill>
                <a:schemeClr val="lt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Вечные дедлайны;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5" name="Google Shape;285;p44"/>
          <p:cNvSpPr txBox="1"/>
          <p:nvPr>
            <p:ph type="ctrTitle"/>
          </p:nvPr>
        </p:nvSpPr>
        <p:spPr>
          <a:xfrm>
            <a:off x="311700" y="2108400"/>
            <a:ext cx="8520600" cy="92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А как бороться?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type="ctrTitle"/>
          </p:nvPr>
        </p:nvSpPr>
        <p:spPr>
          <a:xfrm>
            <a:off x="311700" y="412125"/>
            <a:ext cx="8520600" cy="8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Мне платят деньги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763" y="1554325"/>
            <a:ext cx="3656471" cy="34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/>
          <p:nvPr>
            <p:ph type="ctrTitle"/>
          </p:nvPr>
        </p:nvSpPr>
        <p:spPr>
          <a:xfrm>
            <a:off x="374600" y="51092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Мне платят деньги х2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99" name="Google Shape;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413" y="1446925"/>
            <a:ext cx="3535174" cy="353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/>
          <p:nvPr>
            <p:ph type="ctrTitle"/>
          </p:nvPr>
        </p:nvSpPr>
        <p:spPr>
          <a:xfrm>
            <a:off x="311700" y="412100"/>
            <a:ext cx="8520600" cy="105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Качайте харды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06" name="Google Shape;30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18057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/>
          <p:nvPr>
            <p:ph type="ctrTitle"/>
          </p:nvPr>
        </p:nvSpPr>
        <p:spPr>
          <a:xfrm>
            <a:off x="311700" y="515975"/>
            <a:ext cx="8520600" cy="301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0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Пиши, страдай,</a:t>
            </a:r>
            <a:endParaRPr b="1" sz="6000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0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 i’m gonna die</a:t>
            </a:r>
            <a:endParaRPr b="1" sz="6000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Встать на сторону зла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Нет кода - нет проблем</a:t>
            </a:r>
            <a:endParaRPr/>
          </a:p>
        </p:txBody>
      </p:sp>
      <p:sp>
        <p:nvSpPr>
          <p:cNvPr id="319" name="Google Shape;31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/>
          <p:nvPr>
            <p:ph type="ctrTitle"/>
          </p:nvPr>
        </p:nvSpPr>
        <p:spPr>
          <a:xfrm>
            <a:off x="347650" y="323475"/>
            <a:ext cx="8520600" cy="91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Встать на сторону зла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26" name="Google Shape;3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450" y="1386625"/>
            <a:ext cx="571500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"/>
          <p:cNvSpPr txBox="1"/>
          <p:nvPr>
            <p:ph type="ctrTitle"/>
          </p:nvPr>
        </p:nvSpPr>
        <p:spPr>
          <a:xfrm>
            <a:off x="311700" y="224280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Перестаньте заниматься хуйнёй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trike="sngStrike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В погоне за счастьем</a:t>
            </a:r>
            <a:endParaRPr b="1" strike="sngStrike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 rot="-1363376">
            <a:off x="2074612" y="2160980"/>
            <a:ext cx="5195778" cy="69344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1620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Я делаю хуйню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2"/>
          <p:cNvSpPr txBox="1"/>
          <p:nvPr>
            <p:ph type="ctrTitle"/>
          </p:nvPr>
        </p:nvSpPr>
        <p:spPr>
          <a:xfrm>
            <a:off x="311700" y="223560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Начните</a:t>
            </a: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 заниматься хуйнёй!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/>
          <p:nvPr>
            <p:ph type="ctrTitle"/>
          </p:nvPr>
        </p:nvSpPr>
        <p:spPr>
          <a:xfrm>
            <a:off x="311700" y="245700"/>
            <a:ext cx="8520600" cy="56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3080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Начните заниматься хуйнёй!</a:t>
            </a:r>
            <a:endParaRPr b="1" sz="3080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45" name="Google Shape;34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125" y="961500"/>
            <a:ext cx="6290526" cy="3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9701" y="3488888"/>
            <a:ext cx="1234867" cy="1234867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/>
          <p:nvPr>
            <p:ph type="ctrTitle"/>
          </p:nvPr>
        </p:nvSpPr>
        <p:spPr>
          <a:xfrm>
            <a:off x="311700" y="207690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Заботиться о Себе!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/>
          <p:nvPr>
            <p:ph type="ctrTitle"/>
          </p:nvPr>
        </p:nvSpPr>
        <p:spPr>
          <a:xfrm>
            <a:off x="311700" y="207690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ФиналОчка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6"/>
          <p:cNvSpPr txBox="1"/>
          <p:nvPr>
            <p:ph type="ctrTitle"/>
          </p:nvPr>
        </p:nvSpPr>
        <p:spPr>
          <a:xfrm>
            <a:off x="311700" y="40555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ФиналОчка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5" name="Google Shape;365;p56"/>
          <p:cNvSpPr txBox="1"/>
          <p:nvPr/>
        </p:nvSpPr>
        <p:spPr>
          <a:xfrm>
            <a:off x="368425" y="1878050"/>
            <a:ext cx="82851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Жить проектом - подумай десять раз, надо ли оно нахуй?;</a:t>
            </a:r>
            <a:br>
              <a:rPr lang="ru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7"/>
          <p:cNvSpPr txBox="1"/>
          <p:nvPr>
            <p:ph type="ctrTitle"/>
          </p:nvPr>
        </p:nvSpPr>
        <p:spPr>
          <a:xfrm>
            <a:off x="311700" y="40555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ФиналОчка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2" name="Google Shape;372;p57"/>
          <p:cNvSpPr txBox="1"/>
          <p:nvPr/>
        </p:nvSpPr>
        <p:spPr>
          <a:xfrm>
            <a:off x="368425" y="1878050"/>
            <a:ext cx="82851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Жить проектом - подумай десять раз, надо ли оно нахуй?;</a:t>
            </a:r>
            <a:br>
              <a:rPr lang="ru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Ты человек - у тебя есть ресурс, не забывай об этом;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8"/>
          <p:cNvSpPr txBox="1"/>
          <p:nvPr>
            <p:ph type="ctrTitle"/>
          </p:nvPr>
        </p:nvSpPr>
        <p:spPr>
          <a:xfrm>
            <a:off x="311700" y="40555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ФиналОчка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9" name="Google Shape;379;p58"/>
          <p:cNvSpPr txBox="1"/>
          <p:nvPr/>
        </p:nvSpPr>
        <p:spPr>
          <a:xfrm>
            <a:off x="368425" y="1878050"/>
            <a:ext cx="82851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Жить проектом - подумай десять раз, надо ли оно нахуй?;</a:t>
            </a:r>
            <a:br>
              <a:rPr lang="ru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Ты человек - у тебя есть ресурс, не забывай об этом;</a:t>
            </a:r>
            <a:br>
              <a:rPr lang="ru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Средний срок жизни разраба на проекте - 2 года;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 txBox="1"/>
          <p:nvPr>
            <p:ph type="ctrTitle"/>
          </p:nvPr>
        </p:nvSpPr>
        <p:spPr>
          <a:xfrm>
            <a:off x="311700" y="40555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ФиналОчка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86" name="Google Shape;386;p59"/>
          <p:cNvSpPr txBox="1"/>
          <p:nvPr/>
        </p:nvSpPr>
        <p:spPr>
          <a:xfrm>
            <a:off x="368425" y="1878050"/>
            <a:ext cx="8285100" cy="27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Жить проектом - подумай десять раз, надо ли оно нахуй?;</a:t>
            </a:r>
            <a:br>
              <a:rPr lang="ru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Ты человек - у тебя есть ресурс, не забывай об этом;</a:t>
            </a:r>
            <a:br>
              <a:rPr lang="ru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Средний срок жизни разраба на проекте - 2 года;</a:t>
            </a:r>
            <a:br>
              <a:rPr lang="ru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Работа это работа, работать надо на работе. </a:t>
            </a:r>
            <a:br>
              <a:rPr lang="ru" sz="2200">
                <a:solidFill>
                  <a:schemeClr val="dk1"/>
                </a:solidFill>
              </a:rPr>
            </a:br>
            <a:r>
              <a:rPr lang="ru" sz="2200">
                <a:solidFill>
                  <a:schemeClr val="dk1"/>
                </a:solidFill>
              </a:rPr>
              <a:t>Не на работе работать не надо;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2" name="Google Shape;392;p60"/>
          <p:cNvSpPr txBox="1"/>
          <p:nvPr>
            <p:ph idx="1" type="subTitle"/>
          </p:nvPr>
        </p:nvSpPr>
        <p:spPr>
          <a:xfrm>
            <a:off x="371975" y="744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Делаешь хуйню?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8" name="Google Shape;398;p61"/>
          <p:cNvSpPr txBox="1"/>
          <p:nvPr>
            <p:ph idx="1" type="subTitle"/>
          </p:nvPr>
        </p:nvSpPr>
        <p:spPr>
          <a:xfrm>
            <a:off x="371975" y="744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Делаешь хуйню?</a:t>
            </a:r>
            <a:endParaRPr/>
          </a:p>
        </p:txBody>
      </p:sp>
      <p:sp>
        <p:nvSpPr>
          <p:cNvPr id="399" name="Google Shape;399;p61"/>
          <p:cNvSpPr txBox="1"/>
          <p:nvPr>
            <p:ph idx="1" type="subTitle"/>
          </p:nvPr>
        </p:nvSpPr>
        <p:spPr>
          <a:xfrm>
            <a:off x="371975" y="15371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Места не находит самурай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ctrTitle"/>
          </p:nvPr>
        </p:nvSpPr>
        <p:spPr>
          <a:xfrm>
            <a:off x="311700" y="266525"/>
            <a:ext cx="8520600" cy="72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Ты кто такой?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7"/>
          <p:cNvSpPr txBox="1"/>
          <p:nvPr>
            <p:ph idx="1" type="subTitle"/>
          </p:nvPr>
        </p:nvSpPr>
        <p:spPr>
          <a:xfrm>
            <a:off x="121825" y="4506225"/>
            <a:ext cx="3472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Илья “Оловян” Оловянников</a:t>
            </a:r>
            <a:endParaRPr sz="2400"/>
          </a:p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00" y="1186025"/>
            <a:ext cx="2428975" cy="323862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3594325" y="1781175"/>
            <a:ext cx="5238000" cy="26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1425" spcFirstLastPara="1" rIns="91425" wrap="square" tIns="91425">
            <a:noAutofit/>
          </a:bodyPr>
          <a:lstStyle/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Работаю в кровавом энтерпрайзе;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5" name="Google Shape;405;p62"/>
          <p:cNvSpPr txBox="1"/>
          <p:nvPr>
            <p:ph idx="1" type="subTitle"/>
          </p:nvPr>
        </p:nvSpPr>
        <p:spPr>
          <a:xfrm>
            <a:off x="371975" y="744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Делаешь хуйню?</a:t>
            </a:r>
            <a:endParaRPr/>
          </a:p>
        </p:txBody>
      </p:sp>
      <p:sp>
        <p:nvSpPr>
          <p:cNvPr id="406" name="Google Shape;406;p62"/>
          <p:cNvSpPr txBox="1"/>
          <p:nvPr>
            <p:ph idx="1" type="subTitle"/>
          </p:nvPr>
        </p:nvSpPr>
        <p:spPr>
          <a:xfrm>
            <a:off x="371975" y="15371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Места не находит самурай</a:t>
            </a:r>
            <a:endParaRPr/>
          </a:p>
        </p:txBody>
      </p:sp>
      <p:sp>
        <p:nvSpPr>
          <p:cNvPr id="407" name="Google Shape;407;p62"/>
          <p:cNvSpPr txBox="1"/>
          <p:nvPr>
            <p:ph type="ctrTitle"/>
          </p:nvPr>
        </p:nvSpPr>
        <p:spPr>
          <a:xfrm>
            <a:off x="311708" y="1201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ПУСТЬ НАЕБНЁТСЯ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3"/>
          <p:cNvSpPr txBox="1"/>
          <p:nvPr>
            <p:ph type="ctrTitle"/>
          </p:nvPr>
        </p:nvSpPr>
        <p:spPr>
          <a:xfrm>
            <a:off x="311700" y="2076900"/>
            <a:ext cx="8520600" cy="98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ПИИИИВОООО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4"/>
          <p:cNvSpPr txBox="1"/>
          <p:nvPr>
            <p:ph type="ctrTitle"/>
          </p:nvPr>
        </p:nvSpPr>
        <p:spPr>
          <a:xfrm>
            <a:off x="311725" y="304725"/>
            <a:ext cx="8520600" cy="99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КОНТАКТС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420" name="Google Shape;42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825" y="1580250"/>
            <a:ext cx="3154376" cy="315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ctrTitle"/>
          </p:nvPr>
        </p:nvSpPr>
        <p:spPr>
          <a:xfrm>
            <a:off x="311700" y="266525"/>
            <a:ext cx="8520600" cy="72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Ты кто такой?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8"/>
          <p:cNvSpPr txBox="1"/>
          <p:nvPr>
            <p:ph idx="1" type="subTitle"/>
          </p:nvPr>
        </p:nvSpPr>
        <p:spPr>
          <a:xfrm>
            <a:off x="121825" y="4506225"/>
            <a:ext cx="3472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Илья “Оловян” Оловянников</a:t>
            </a:r>
            <a:endParaRPr sz="2400"/>
          </a:p>
        </p:txBody>
      </p:sp>
      <p:sp>
        <p:nvSpPr>
          <p:cNvPr id="90" name="Google Shape;9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00" y="1186025"/>
            <a:ext cx="2428975" cy="323862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3594325" y="1781175"/>
            <a:ext cx="5238000" cy="26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1425" spcFirstLastPara="1" rIns="91425" wrap="square" tIns="91425">
            <a:noAutofit/>
          </a:bodyPr>
          <a:lstStyle/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-"/>
            </a:pPr>
            <a:r>
              <a:rPr lang="ru" sz="2200">
                <a:solidFill>
                  <a:schemeClr val="lt2"/>
                </a:solidFill>
              </a:rPr>
              <a:t>Работаю в кровавом энтерпрайзе;</a:t>
            </a:r>
            <a:endParaRPr sz="2200">
              <a:solidFill>
                <a:schemeClr val="lt2"/>
              </a:solidFill>
            </a:endParaRPr>
          </a:p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Помню narod.ru и uCoz;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ctrTitle"/>
          </p:nvPr>
        </p:nvSpPr>
        <p:spPr>
          <a:xfrm>
            <a:off x="311700" y="266525"/>
            <a:ext cx="8520600" cy="72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Ты кто такой?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9"/>
          <p:cNvSpPr txBox="1"/>
          <p:nvPr>
            <p:ph idx="1" type="subTitle"/>
          </p:nvPr>
        </p:nvSpPr>
        <p:spPr>
          <a:xfrm>
            <a:off x="121825" y="4506225"/>
            <a:ext cx="3472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Илья “Оловян” Оловянников</a:t>
            </a:r>
            <a:endParaRPr sz="2400"/>
          </a:p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00" y="1186025"/>
            <a:ext cx="2428975" cy="323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3594325" y="1781175"/>
            <a:ext cx="5238000" cy="26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1425" spcFirstLastPara="1" rIns="91425" wrap="square" tIns="91425">
            <a:noAutofit/>
          </a:bodyPr>
          <a:lstStyle/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-"/>
            </a:pPr>
            <a:r>
              <a:rPr lang="ru" sz="2200">
                <a:solidFill>
                  <a:schemeClr val="lt2"/>
                </a:solidFill>
              </a:rPr>
              <a:t>Работаю в кровавом энтерпрайзе;</a:t>
            </a:r>
            <a:endParaRPr sz="2200">
              <a:solidFill>
                <a:schemeClr val="lt2"/>
              </a:solidFill>
            </a:endParaRPr>
          </a:p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-"/>
            </a:pPr>
            <a:r>
              <a:rPr lang="ru" sz="2200">
                <a:solidFill>
                  <a:schemeClr val="lt2"/>
                </a:solidFill>
              </a:rPr>
              <a:t>Помню narod.ru и uCoz;</a:t>
            </a:r>
            <a:endParaRPr sz="2200">
              <a:solidFill>
                <a:schemeClr val="lt2"/>
              </a:solidFill>
            </a:endParaRPr>
          </a:p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BD4C"/>
              </a:buClr>
              <a:buSzPts val="2200"/>
              <a:buChar char="-"/>
            </a:pPr>
            <a:r>
              <a:rPr lang="ru" sz="2200">
                <a:solidFill>
                  <a:srgbClr val="F2BD4C"/>
                </a:solidFill>
              </a:rPr>
              <a:t>Панк-рок, нахуй!;</a:t>
            </a:r>
            <a:endParaRPr sz="2200">
              <a:solidFill>
                <a:srgbClr val="F2BD4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ctrTitle"/>
          </p:nvPr>
        </p:nvSpPr>
        <p:spPr>
          <a:xfrm>
            <a:off x="311700" y="266525"/>
            <a:ext cx="8520600" cy="72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Ты кто такой?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0"/>
          <p:cNvSpPr txBox="1"/>
          <p:nvPr>
            <p:ph idx="1" type="subTitle"/>
          </p:nvPr>
        </p:nvSpPr>
        <p:spPr>
          <a:xfrm>
            <a:off x="121825" y="4506225"/>
            <a:ext cx="3472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Илья “Оловян” Оловянников</a:t>
            </a:r>
            <a:endParaRPr sz="2400"/>
          </a:p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00" y="1186025"/>
            <a:ext cx="2428975" cy="323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3594325" y="1781175"/>
            <a:ext cx="5238000" cy="26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0000" lIns="91425" spcFirstLastPara="1" rIns="91425" wrap="square" tIns="91425">
            <a:noAutofit/>
          </a:bodyPr>
          <a:lstStyle/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Работаю в кровавом энтерпрайзе;</a:t>
            </a:r>
            <a:endParaRPr sz="2200">
              <a:solidFill>
                <a:schemeClr val="dk1"/>
              </a:solidFill>
            </a:endParaRPr>
          </a:p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Помню narod.ru и uCoz;</a:t>
            </a:r>
            <a:endParaRPr sz="2200">
              <a:solidFill>
                <a:schemeClr val="dk1"/>
              </a:solidFill>
            </a:endParaRPr>
          </a:p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Панк-рок, нахуй!</a:t>
            </a:r>
            <a:endParaRPr sz="2200">
              <a:solidFill>
                <a:schemeClr val="dk1"/>
              </a:solidFill>
            </a:endParaRPr>
          </a:p>
          <a:p>
            <a:pPr indent="-370100" lvl="0" marL="460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ru" sz="2200">
                <a:solidFill>
                  <a:schemeClr val="dk1"/>
                </a:solidFill>
              </a:rPr>
              <a:t>Делаю MoscowJS;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ctrTitle"/>
          </p:nvPr>
        </p:nvSpPr>
        <p:spPr>
          <a:xfrm>
            <a:off x="311700" y="50195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2BD4C"/>
                </a:solidFill>
                <a:latin typeface="Montserrat"/>
                <a:ea typeface="Montserrat"/>
                <a:cs typeface="Montserrat"/>
                <a:sym typeface="Montserrat"/>
              </a:rPr>
              <a:t>Для кого</a:t>
            </a:r>
            <a:endParaRPr b="1">
              <a:solidFill>
                <a:srgbClr val="F2BD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487925" y="1733900"/>
            <a:ext cx="8391900" cy="26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-"/>
            </a:pPr>
            <a:r>
              <a:rPr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Мечтательные джуны и вкатыши;</a:t>
            </a:r>
            <a:br>
              <a:rPr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-"/>
            </a:pPr>
            <a:r>
              <a:rPr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Переживательные миддлы, которые хотят расти;</a:t>
            </a:r>
            <a:br>
              <a:rPr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-"/>
            </a:pPr>
            <a:r>
              <a:rPr lang="ru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Тимлиды и прочие рукли, которым важно;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