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10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10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10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11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Миска салата с жареным рисом, варёными яйцами и палочками для еды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Тарелка с рублеными котлетами из лосося, салатом и хумусом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миска салата с жареным рисом, варёными яйцами и палочками для еды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Авокадо и лаймы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арелка с рублеными котлетами из лосося, салатом и хумусом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, видео — мелк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72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 видеотрансляция — круп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2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9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Как распознать вредоносного ПО?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1487386">
              <a:defRPr sz="16348" spc="-326"/>
            </a:lvl1pPr>
          </a:lstStyle>
          <a:p>
            <a:r>
              <a:rPr lang="ru-RU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Признаки </a:t>
            </a:r>
            <a:r>
              <a:rPr lang="ru-RU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вредоностного</a:t>
            </a:r>
            <a:r>
              <a:rPr lang="ru-RU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ПО</a:t>
            </a:r>
          </a:p>
        </p:txBody>
      </p:sp>
      <p:sp>
        <p:nvSpPr>
          <p:cNvPr id="17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73" name="Дмитрий Смирнов"/>
          <p:cNvSpPr txBox="1"/>
          <p:nvPr/>
        </p:nvSpPr>
        <p:spPr>
          <a:xfrm>
            <a:off x="1264987" y="11753322"/>
            <a:ext cx="541294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Дмитрий Смирнов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Функциональные маркеры проёб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Функциональные маркеры проёба-овнера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19" name="download.png" descr="downloa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242" y="4882114"/>
            <a:ext cx="6479313" cy="5188612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Бизнес демо — для?"/>
          <p:cNvSpPr txBox="1"/>
          <p:nvPr/>
        </p:nvSpPr>
        <p:spPr>
          <a:xfrm>
            <a:off x="12434227" y="6695095"/>
            <a:ext cx="611703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Бизнес демо — для?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Функциональные маркеры проёб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Функциональные маркеры проёба-овнера</a:t>
            </a:r>
          </a:p>
        </p:txBody>
      </p:sp>
      <p:sp>
        <p:nvSpPr>
          <p:cNvPr id="223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24" name="download.png" descr="downloa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242" y="4882114"/>
            <a:ext cx="6479313" cy="518861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Бизнес демо — для тестера!"/>
          <p:cNvSpPr txBox="1"/>
          <p:nvPr/>
        </p:nvSpPr>
        <p:spPr>
          <a:xfrm>
            <a:off x="12434227" y="6695095"/>
            <a:ext cx="834085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Бизнес демо — для тестера!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28" name="Сбор требований — для?"/>
          <p:cNvSpPr txBox="1"/>
          <p:nvPr/>
        </p:nvSpPr>
        <p:spPr>
          <a:xfrm>
            <a:off x="12434227" y="6695095"/>
            <a:ext cx="745937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Сбор требований — для?</a:t>
            </a:r>
          </a:p>
        </p:txBody>
      </p:sp>
      <p:pic>
        <p:nvPicPr>
          <p:cNvPr id="229" name="Снимок экрана 2024-02-27 в 21.17.26.png" descr="Снимок экрана 2024-02-27 в 21.17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35" y="4512574"/>
            <a:ext cx="10236563" cy="652292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Функциональные маркеры проёб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Функциональные маркеры проёба-овнера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33" name="Сбор требований — для аналитика!"/>
          <p:cNvSpPr txBox="1"/>
          <p:nvPr/>
        </p:nvSpPr>
        <p:spPr>
          <a:xfrm>
            <a:off x="12434227" y="6695095"/>
            <a:ext cx="1040739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Сбор требований — для аналитика!</a:t>
            </a:r>
          </a:p>
        </p:txBody>
      </p:sp>
      <p:pic>
        <p:nvPicPr>
          <p:cNvPr id="234" name="Снимок экрана 2024-02-27 в 21.17.26.png" descr="Снимок экрана 2024-02-27 в 21.17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35" y="4512574"/>
            <a:ext cx="10236563" cy="6522924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Функциональные маркеры проёб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Функциональные маркеры проёба-овнера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38" name="Стратегия — для?"/>
          <p:cNvSpPr txBox="1"/>
          <p:nvPr/>
        </p:nvSpPr>
        <p:spPr>
          <a:xfrm>
            <a:off x="12434227" y="6695095"/>
            <a:ext cx="538185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Стратегия — для?</a:t>
            </a:r>
          </a:p>
        </p:txBody>
      </p:sp>
      <p:pic>
        <p:nvPicPr>
          <p:cNvPr id="239" name="Снимок экрана 2024-02-27 в 21.18.46.png" descr="Снимок экрана 2024-02-27 в 21.18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04" y="4682109"/>
            <a:ext cx="10015762" cy="718645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Функциональные маркеры проёб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Функциональные маркеры проёба-овнера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43" name="Стратегия — для тим-лида!"/>
          <p:cNvSpPr txBox="1"/>
          <p:nvPr/>
        </p:nvSpPr>
        <p:spPr>
          <a:xfrm>
            <a:off x="12434227" y="6695095"/>
            <a:ext cx="802873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Стратегия — для тим-лида!</a:t>
            </a:r>
          </a:p>
        </p:txBody>
      </p:sp>
      <p:pic>
        <p:nvPicPr>
          <p:cNvPr id="244" name="Снимок экрана 2024-02-27 в 21.18.46.png" descr="Снимок экрана 2024-02-27 в 21.18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04" y="4682109"/>
            <a:ext cx="10015762" cy="718645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Функциональные маркеры проёб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Функциональные маркеры проёба-овнера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48" name="Коммуникация — для?"/>
          <p:cNvSpPr txBox="1"/>
          <p:nvPr/>
        </p:nvSpPr>
        <p:spPr>
          <a:xfrm>
            <a:off x="12434227" y="6695095"/>
            <a:ext cx="668091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Коммуникация — для?</a:t>
            </a:r>
          </a:p>
        </p:txBody>
      </p:sp>
      <p:pic>
        <p:nvPicPr>
          <p:cNvPr id="249" name="Снимок экрана 2024-02-27 в 21.24.42.png" descr="Снимок экрана 2024-02-27 в 21.24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019" y="4319237"/>
            <a:ext cx="8443642" cy="64193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Функциональные маркеры проёб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Функциональные маркеры проёба-овнера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53" name="Коммуникация — для персонала!"/>
          <p:cNvSpPr txBox="1"/>
          <p:nvPr/>
        </p:nvSpPr>
        <p:spPr>
          <a:xfrm>
            <a:off x="12434227" y="6695095"/>
            <a:ext cx="971001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Коммуникация — для персонала!</a:t>
            </a:r>
          </a:p>
        </p:txBody>
      </p:sp>
      <p:pic>
        <p:nvPicPr>
          <p:cNvPr id="254" name="Снимок экрана 2024-02-27 в 21.24.42.png" descr="Снимок экрана 2024-02-27 в 21.24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019" y="4319237"/>
            <a:ext cx="8443642" cy="641930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Функциональные маркеры проёб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Функциональные маркеры проёба-овнера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58" name="Приоритеты — для?"/>
          <p:cNvSpPr txBox="1"/>
          <p:nvPr/>
        </p:nvSpPr>
        <p:spPr>
          <a:xfrm>
            <a:off x="12434227" y="6695095"/>
            <a:ext cx="595122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Приоритеты — для?</a:t>
            </a:r>
          </a:p>
        </p:txBody>
      </p:sp>
      <p:pic>
        <p:nvPicPr>
          <p:cNvPr id="259" name="kak_rasstavlyat_prioritety_v_rabote.png" descr="kak_rasstavlyat_prioritety_v_rabo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87" y="5359330"/>
            <a:ext cx="9564378" cy="5379963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Функциональные маркеры проёб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Функциональные маркеры проёба-овнера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63" name="Приоритеты — для кодеров!"/>
          <p:cNvSpPr txBox="1"/>
          <p:nvPr/>
        </p:nvSpPr>
        <p:spPr>
          <a:xfrm>
            <a:off x="12434227" y="6715616"/>
            <a:ext cx="8914300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Приоритеты</a:t>
            </a:r>
            <a:r>
              <a:rPr dirty="0"/>
              <a:t> — </a:t>
            </a:r>
            <a:r>
              <a:rPr dirty="0" err="1"/>
              <a:t>для</a:t>
            </a:r>
            <a:r>
              <a:rPr dirty="0"/>
              <a:t> </a:t>
            </a:r>
            <a:r>
              <a:rPr lang="ru-RU" dirty="0"/>
              <a:t>заказчика</a:t>
            </a:r>
            <a:r>
              <a:rPr dirty="0"/>
              <a:t>!</a:t>
            </a:r>
          </a:p>
        </p:txBody>
      </p:sp>
      <p:pic>
        <p:nvPicPr>
          <p:cNvPr id="264" name="kak_rasstavlyat_prioritety_v_rabote.png" descr="kak_rasstavlyat_prioritety_v_rabo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87" y="5359330"/>
            <a:ext cx="9564378" cy="5379963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Функциональные маркеры проёб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Функциональные маркеры проёба-овнера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Опасно, ИБ может забанить всех ПО"/>
          <p:cNvSpPr txBox="1">
            <a:spLocks noGrp="1"/>
          </p:cNvSpPr>
          <p:nvPr>
            <p:ph type="title"/>
          </p:nvPr>
        </p:nvSpPr>
        <p:spPr>
          <a:xfrm>
            <a:off x="1206500" y="1092200"/>
            <a:ext cx="21971000" cy="1433163"/>
          </a:xfrm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Опасно, ИБ может забанить всех ПО</a:t>
            </a:r>
          </a:p>
        </p:txBody>
      </p:sp>
      <p:pic>
        <p:nvPicPr>
          <p:cNvPr id="176" name="computer_virus_removal-1.jpeg" descr="computer_virus_removal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541" y="4940601"/>
            <a:ext cx="16380280" cy="560968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Маркеры зараже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Маркеры заражения</a:t>
            </a:r>
          </a:p>
        </p:txBody>
      </p:sp>
      <p:pic>
        <p:nvPicPr>
          <p:cNvPr id="268" name="Снимок экрана 2024-02-27 в 20.27.14.png" descr="Снимок экрана 2024-02-27 в 20.27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967" y="4016965"/>
            <a:ext cx="5309949" cy="3733056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Проёба-овнер не выполняет…"/>
          <p:cNvSpPr txBox="1"/>
          <p:nvPr/>
        </p:nvSpPr>
        <p:spPr>
          <a:xfrm>
            <a:off x="2753630" y="9254322"/>
            <a:ext cx="8551774" cy="204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Проёба-овнер </a:t>
            </a:r>
            <a:r>
              <a:rPr b="1"/>
              <a:t>не выполняет</a:t>
            </a:r>
          </a:p>
          <a:p>
            <a:r>
              <a:t>своих прямых обязанностей</a:t>
            </a:r>
          </a:p>
        </p:txBody>
      </p:sp>
      <p:sp>
        <p:nvSpPr>
          <p:cNvPr id="270" name="Hard skills"/>
          <p:cNvSpPr txBox="1"/>
          <p:nvPr/>
        </p:nvSpPr>
        <p:spPr>
          <a:xfrm>
            <a:off x="4788454" y="7129776"/>
            <a:ext cx="293674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Hard skills</a:t>
            </a:r>
          </a:p>
        </p:txBody>
      </p:sp>
      <p:sp>
        <p:nvSpPr>
          <p:cNvPr id="271" name="Soft skills"/>
          <p:cNvSpPr txBox="1"/>
          <p:nvPr/>
        </p:nvSpPr>
        <p:spPr>
          <a:xfrm>
            <a:off x="14860680" y="7298774"/>
            <a:ext cx="273314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Soft skills</a:t>
            </a:r>
          </a:p>
        </p:txBody>
      </p:sp>
      <p:sp>
        <p:nvSpPr>
          <p:cNvPr id="272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овременные угрозы распространяются через уязвимости систем, скрываются в памяти или имитируют легитимные программы, чтобы оставаться незамеченными"/>
          <p:cNvSpPr txBox="1">
            <a:spLocks noGrp="1"/>
          </p:cNvSpPr>
          <p:nvPr>
            <p:ph type="body" idx="21"/>
          </p:nvPr>
        </p:nvSpPr>
        <p:spPr>
          <a:xfrm>
            <a:off x="1344391" y="5907339"/>
            <a:ext cx="20971555" cy="34215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38911">
              <a:defRPr sz="5280">
                <a:solidFill>
                  <a:srgbClr val="3B3B3B"/>
                </a:solidFill>
              </a:defRPr>
            </a:lvl1pPr>
          </a:lstStyle>
          <a:p>
            <a:r>
              <a:t>Cовременные угрозы распространяются через уязвимости систем, скрываются в памяти или имитируют легитимные программы, чтобы оставаться незамеченными</a:t>
            </a:r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276" name="Не функциональные маркер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Не функциональные маркеры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овременные угрозы       распространяются через уязвимости систем, скрываются в памяти или   или имитируют легитимные программы, чтобы оставаться незамеченными"/>
          <p:cNvSpPr txBox="1">
            <a:spLocks noGrp="1"/>
          </p:cNvSpPr>
          <p:nvPr>
            <p:ph type="body" idx="21"/>
          </p:nvPr>
        </p:nvSpPr>
        <p:spPr>
          <a:xfrm>
            <a:off x="1344391" y="5907339"/>
            <a:ext cx="20971555" cy="34215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38911">
              <a:defRPr sz="5280">
                <a:solidFill>
                  <a:srgbClr val="3B3B3B"/>
                </a:solidFill>
              </a:defRPr>
            </a:lvl1pPr>
          </a:lstStyle>
          <a:p>
            <a:r>
              <a:t>Cовременные угрозы       распространяются через уязвимости систем, скрываются в памяти или   или имитируют легитимные программы, чтобы оставаться незамеченными</a:t>
            </a:r>
          </a:p>
        </p:txBody>
      </p:sp>
      <p:sp>
        <p:nvSpPr>
          <p:cNvPr id="279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80" name="Не функциональные маркер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Не функциональные маркеры</a:t>
            </a:r>
          </a:p>
        </p:txBody>
      </p:sp>
      <p:sp>
        <p:nvSpPr>
          <p:cNvPr id="281" name="паскуда-овнеры"/>
          <p:cNvSpPr txBox="1"/>
          <p:nvPr/>
        </p:nvSpPr>
        <p:spPr>
          <a:xfrm>
            <a:off x="6147427" y="6129368"/>
            <a:ext cx="3414269" cy="585113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паскуда-овнеры</a:t>
            </a:r>
          </a:p>
        </p:txBody>
      </p:sp>
      <p:sp>
        <p:nvSpPr>
          <p:cNvPr id="282" name="по шерсти"/>
          <p:cNvSpPr txBox="1"/>
          <p:nvPr/>
        </p:nvSpPr>
        <p:spPr>
          <a:xfrm>
            <a:off x="1359212" y="6877788"/>
            <a:ext cx="8622213" cy="585113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по шерсти</a:t>
            </a:r>
          </a:p>
        </p:txBody>
      </p:sp>
      <p:sp>
        <p:nvSpPr>
          <p:cNvPr id="283" name="в глубине организации"/>
          <p:cNvSpPr txBox="1"/>
          <p:nvPr/>
        </p:nvSpPr>
        <p:spPr>
          <a:xfrm>
            <a:off x="14624260" y="6877788"/>
            <a:ext cx="4760672" cy="585113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в глубине организации</a:t>
            </a:r>
          </a:p>
        </p:txBody>
      </p:sp>
      <p:sp>
        <p:nvSpPr>
          <p:cNvPr id="284" name="действия"/>
          <p:cNvSpPr txBox="1"/>
          <p:nvPr/>
        </p:nvSpPr>
        <p:spPr>
          <a:xfrm>
            <a:off x="9494435" y="7819349"/>
            <a:ext cx="3848631" cy="585112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действия</a:t>
            </a:r>
          </a:p>
        </p:txBody>
      </p:sp>
      <p:sp>
        <p:nvSpPr>
          <p:cNvPr id="285" name="на виду"/>
          <p:cNvSpPr txBox="1"/>
          <p:nvPr/>
        </p:nvSpPr>
        <p:spPr>
          <a:xfrm>
            <a:off x="1252331" y="8567768"/>
            <a:ext cx="5430646" cy="585113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на виду</a:t>
            </a:r>
          </a:p>
        </p:txBody>
      </p:sp>
      <p:sp>
        <p:nvSpPr>
          <p:cNvPr id="286" name="быть"/>
          <p:cNvSpPr txBox="1"/>
          <p:nvPr/>
        </p:nvSpPr>
        <p:spPr>
          <a:xfrm>
            <a:off x="15903471" y="7819349"/>
            <a:ext cx="3848631" cy="585112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быть</a:t>
            </a:r>
          </a:p>
        </p:txBody>
      </p:sp>
      <p:pic>
        <p:nvPicPr>
          <p:cNvPr id="287" name="download.jpg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9683" y="9049880"/>
            <a:ext cx="2641601" cy="308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Не функциональные маркеры паскуд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Не функциональные маркеры паскуда-овнера</a:t>
            </a:r>
          </a:p>
        </p:txBody>
      </p:sp>
      <p:sp>
        <p:nvSpPr>
          <p:cNvPr id="290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291" name="i.jpeg" descr="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79" y="4455697"/>
            <a:ext cx="9034214" cy="590988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Прощай, мой милый друг!"/>
          <p:cNvSpPr txBox="1"/>
          <p:nvPr/>
        </p:nvSpPr>
        <p:spPr>
          <a:xfrm>
            <a:off x="12434227" y="6695095"/>
            <a:ext cx="755690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Прощай, мой милый друг!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95" name="А вы тут зачем?!"/>
          <p:cNvSpPr txBox="1"/>
          <p:nvPr/>
        </p:nvSpPr>
        <p:spPr>
          <a:xfrm>
            <a:off x="12434227" y="6695095"/>
            <a:ext cx="484601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А вы тут зачем?!</a:t>
            </a:r>
          </a:p>
        </p:txBody>
      </p:sp>
      <p:pic>
        <p:nvPicPr>
          <p:cNvPr id="296" name="687145775921_1.jpg" descr="68714577592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32" y="4081151"/>
            <a:ext cx="9987859" cy="6658574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Не функциональные маркеры паскуд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Не функциональные маркеры паскуда-овнера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300" name="Завтра, я те грю завтра всё будет!"/>
          <p:cNvSpPr txBox="1"/>
          <p:nvPr/>
        </p:nvSpPr>
        <p:spPr>
          <a:xfrm>
            <a:off x="12434227" y="6695095"/>
            <a:ext cx="1005565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Завтра, я те грю завтра всё будет!</a:t>
            </a:r>
          </a:p>
        </p:txBody>
      </p:sp>
      <p:pic>
        <p:nvPicPr>
          <p:cNvPr id="301" name="i-1.jpeg" descr="i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967" y="4129210"/>
            <a:ext cx="10915160" cy="545758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Не функциональные маркеры паскуд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Не функциональные маркеры паскуда-овнера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305" name="Вы сами виноваты!"/>
          <p:cNvSpPr txBox="1"/>
          <p:nvPr/>
        </p:nvSpPr>
        <p:spPr>
          <a:xfrm>
            <a:off x="12434227" y="6695095"/>
            <a:ext cx="561533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Вы сами виноваты!</a:t>
            </a:r>
          </a:p>
        </p:txBody>
      </p:sp>
      <p:sp>
        <p:nvSpPr>
          <p:cNvPr id="306" name="Не функциональные маркеры паскуд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Не функциональные маркеры паскуда-овнера</a:t>
            </a:r>
          </a:p>
        </p:txBody>
      </p:sp>
      <p:pic>
        <p:nvPicPr>
          <p:cNvPr id="307" name="download.jpg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809" y="4712234"/>
            <a:ext cx="9313538" cy="6197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310" name="Нада обсудить детали!"/>
          <p:cNvSpPr txBox="1"/>
          <p:nvPr/>
        </p:nvSpPr>
        <p:spPr>
          <a:xfrm>
            <a:off x="12434227" y="6695095"/>
            <a:ext cx="669249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Нада обсудить детали!</a:t>
            </a:r>
          </a:p>
        </p:txBody>
      </p:sp>
      <p:sp>
        <p:nvSpPr>
          <p:cNvPr id="311" name="Не функциональные маркеры паскуд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Не функциональные маркеры паскуда-овнера</a:t>
            </a:r>
          </a:p>
        </p:txBody>
      </p:sp>
      <p:pic>
        <p:nvPicPr>
          <p:cNvPr id="312" name="IMAGE 2024-03-03 17:19:44.jpg" descr="IMAGE 2024-03-03 17:19: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674" y="4355262"/>
            <a:ext cx="7482331" cy="6787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315" name="Подключись на созвон!"/>
          <p:cNvSpPr txBox="1"/>
          <p:nvPr/>
        </p:nvSpPr>
        <p:spPr>
          <a:xfrm>
            <a:off x="12434227" y="6695095"/>
            <a:ext cx="688147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Подключись на созвон!</a:t>
            </a:r>
          </a:p>
        </p:txBody>
      </p:sp>
      <p:sp>
        <p:nvSpPr>
          <p:cNvPr id="316" name="Не функциональные маркеры паскуд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Не функциональные маркеры паскуда-овнера</a:t>
            </a:r>
          </a:p>
        </p:txBody>
      </p:sp>
      <p:pic>
        <p:nvPicPr>
          <p:cNvPr id="317" name="i.jpeg" descr="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695" y="4635648"/>
            <a:ext cx="9889371" cy="5294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320" name="Я директор!"/>
          <p:cNvSpPr txBox="1"/>
          <p:nvPr/>
        </p:nvSpPr>
        <p:spPr>
          <a:xfrm>
            <a:off x="12434227" y="6695095"/>
            <a:ext cx="355793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Я директор!</a:t>
            </a:r>
          </a:p>
        </p:txBody>
      </p:sp>
      <p:sp>
        <p:nvSpPr>
          <p:cNvPr id="321" name="Не функциональные маркеры паскуда-овн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Не функциональные маркеры паскуда-овнера</a:t>
            </a:r>
          </a:p>
        </p:txBody>
      </p:sp>
      <p:pic>
        <p:nvPicPr>
          <p:cNvPr id="322" name="download.jpg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956" y="5336514"/>
            <a:ext cx="9703186" cy="5101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Опасно, ИБ может забанить всех ПО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Опасно, ИБ может забанить всех ПО</a:t>
            </a:r>
          </a:p>
        </p:txBody>
      </p:sp>
      <p:sp>
        <p:nvSpPr>
          <p:cNvPr id="180" name="Обычному пользователю трудно распознать вредоносные программы."/>
          <p:cNvSpPr txBox="1"/>
          <p:nvPr/>
        </p:nvSpPr>
        <p:spPr>
          <a:xfrm>
            <a:off x="1373085" y="3215610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397763">
              <a:lnSpc>
                <a:spcPct val="100000"/>
              </a:lnSpc>
              <a:spcBef>
                <a:spcPts val="0"/>
              </a:spcBef>
              <a:defRPr sz="4785" b="1">
                <a:solidFill>
                  <a:srgbClr val="3B3B3B"/>
                </a:solidFill>
              </a:defRPr>
            </a:lvl1pPr>
          </a:lstStyle>
          <a:p>
            <a:r>
              <a:t>Обычному пользователю трудно распознать вредоносные программы.</a:t>
            </a:r>
          </a:p>
        </p:txBody>
      </p:sp>
      <p:sp>
        <p:nvSpPr>
          <p:cNvPr id="181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Маркеры зараже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Маркеры заражения</a:t>
            </a:r>
          </a:p>
        </p:txBody>
      </p:sp>
      <p:pic>
        <p:nvPicPr>
          <p:cNvPr id="325" name="Снимок экрана 2024-02-27 в 20.27.14.png" descr="Снимок экрана 2024-02-27 в 20.27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967" y="4016965"/>
            <a:ext cx="5309949" cy="3733056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Hard skills"/>
          <p:cNvSpPr txBox="1"/>
          <p:nvPr/>
        </p:nvSpPr>
        <p:spPr>
          <a:xfrm>
            <a:off x="4788454" y="7129776"/>
            <a:ext cx="293674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Hard skills</a:t>
            </a:r>
          </a:p>
        </p:txBody>
      </p:sp>
      <p:sp>
        <p:nvSpPr>
          <p:cNvPr id="327" name="Soft skills"/>
          <p:cNvSpPr txBox="1"/>
          <p:nvPr/>
        </p:nvSpPr>
        <p:spPr>
          <a:xfrm>
            <a:off x="14860680" y="7298774"/>
            <a:ext cx="273314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Soft skills</a:t>
            </a:r>
          </a:p>
        </p:txBody>
      </p:sp>
      <p:sp>
        <p:nvSpPr>
          <p:cNvPr id="328" name="Паскуда-овнер не выполняет…"/>
          <p:cNvSpPr txBox="1"/>
          <p:nvPr/>
        </p:nvSpPr>
        <p:spPr>
          <a:xfrm>
            <a:off x="13141325" y="9254322"/>
            <a:ext cx="9181491" cy="204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Паскуда-овнер </a:t>
            </a:r>
            <a:r>
              <a:rPr b="1"/>
              <a:t>не выполняет</a:t>
            </a:r>
            <a:r>
              <a:t> </a:t>
            </a:r>
          </a:p>
          <a:p>
            <a:r>
              <a:t>своих косвенных обязанностей</a:t>
            </a:r>
          </a:p>
        </p:txBody>
      </p:sp>
      <p:sp>
        <p:nvSpPr>
          <p:cNvPr id="329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330" name="Проёба-овнер не выполняет…"/>
          <p:cNvSpPr txBox="1"/>
          <p:nvPr/>
        </p:nvSpPr>
        <p:spPr>
          <a:xfrm>
            <a:off x="2753630" y="9254322"/>
            <a:ext cx="8551774" cy="204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Проёба-овнер </a:t>
            </a:r>
            <a:r>
              <a:rPr b="1"/>
              <a:t>не выполняет</a:t>
            </a:r>
          </a:p>
          <a:p>
            <a:r>
              <a:t>своих прямых обязанностей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Чтобы обеспечить защиту от вредоносных программ, необходимо регулярно обновлять программное обеспечение"/>
          <p:cNvSpPr txBox="1">
            <a:spLocks noGrp="1"/>
          </p:cNvSpPr>
          <p:nvPr>
            <p:ph type="body" idx="21"/>
          </p:nvPr>
        </p:nvSpPr>
        <p:spPr>
          <a:xfrm>
            <a:off x="1482283" y="6665745"/>
            <a:ext cx="19967125" cy="26018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43484">
              <a:defRPr sz="5335">
                <a:solidFill>
                  <a:srgbClr val="3B3B3B"/>
                </a:solidFill>
              </a:defRPr>
            </a:lvl1pPr>
          </a:lstStyle>
          <a:p>
            <a:r>
              <a:t>Чтобы обеспечить защиту от вредоносных программ, необходимо регулярно обновлять программное обеспечение</a:t>
            </a:r>
          </a:p>
        </p:txBody>
      </p:sp>
      <p:sp>
        <p:nvSpPr>
          <p:cNvPr id="333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334" name="Решение в ло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Решение в лоб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Чтобы обеспечить защиту от вредоносных программ, необходимо регулярно обновлять программное обеспечение"/>
          <p:cNvSpPr txBox="1">
            <a:spLocks noGrp="1"/>
          </p:cNvSpPr>
          <p:nvPr>
            <p:ph type="body" idx="21"/>
          </p:nvPr>
        </p:nvSpPr>
        <p:spPr>
          <a:xfrm>
            <a:off x="1482283" y="6665745"/>
            <a:ext cx="19967125" cy="26018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43484">
              <a:defRPr sz="5335">
                <a:solidFill>
                  <a:srgbClr val="3B3B3B"/>
                </a:solidFill>
              </a:defRPr>
            </a:lvl1pPr>
          </a:lstStyle>
          <a:p>
            <a:r>
              <a:t>Чтобы обеспечить защиту от вредоносных программ, необходимо регулярно обновлять программное обеспечение</a:t>
            </a:r>
          </a:p>
        </p:txBody>
      </p:sp>
      <p:sp>
        <p:nvSpPr>
          <p:cNvPr id="337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338" name="Решение в ло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Решение в лоб</a:t>
            </a:r>
          </a:p>
        </p:txBody>
      </p:sp>
      <p:sp>
        <p:nvSpPr>
          <p:cNvPr id="339" name="ПО"/>
          <p:cNvSpPr txBox="1"/>
          <p:nvPr/>
        </p:nvSpPr>
        <p:spPr>
          <a:xfrm>
            <a:off x="16284165" y="6926073"/>
            <a:ext cx="3343977" cy="585112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ПО</a:t>
            </a:r>
          </a:p>
        </p:txBody>
      </p:sp>
      <p:sp>
        <p:nvSpPr>
          <p:cNvPr id="340" name="выставлять их"/>
          <p:cNvSpPr txBox="1"/>
          <p:nvPr/>
        </p:nvSpPr>
        <p:spPr>
          <a:xfrm>
            <a:off x="9562605" y="7674123"/>
            <a:ext cx="8254961" cy="585113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выставлять их</a:t>
            </a:r>
          </a:p>
        </p:txBody>
      </p:sp>
      <p:sp>
        <p:nvSpPr>
          <p:cNvPr id="341" name="на мороз"/>
          <p:cNvSpPr txBox="1"/>
          <p:nvPr/>
        </p:nvSpPr>
        <p:spPr>
          <a:xfrm>
            <a:off x="1360254" y="8567768"/>
            <a:ext cx="4990161" cy="585113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на мороз</a:t>
            </a:r>
          </a:p>
        </p:txBody>
      </p:sp>
      <p:pic>
        <p:nvPicPr>
          <p:cNvPr id="342" name="download-1.jpg" descr="download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062" y="9422016"/>
            <a:ext cx="6709021" cy="2986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345" name="Не все ПО одинаково вредн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Не все ПО одинаково вредны</a:t>
            </a:r>
          </a:p>
        </p:txBody>
      </p:sp>
      <p:pic>
        <p:nvPicPr>
          <p:cNvPr id="346" name="Снимок экрана 2024-02-28 в 17.45.50.png" descr="Снимок экрана 2024-02-28 в 17.45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403" y="3353743"/>
            <a:ext cx="11345743" cy="8886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349" name="Не все ПО одинаково вредн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Не все ПО одинаково вредны</a:t>
            </a:r>
          </a:p>
        </p:txBody>
      </p:sp>
      <p:pic>
        <p:nvPicPr>
          <p:cNvPr id="350" name="Снимок экрана 2024-02-27 в 22.12.09.png" descr="Снимок экрана 2024-02-27 в 22.12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612" y="2998339"/>
            <a:ext cx="3009901" cy="953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Не строит из себя главного"/>
          <p:cNvSpPr txBox="1"/>
          <p:nvPr/>
        </p:nvSpPr>
        <p:spPr>
          <a:xfrm>
            <a:off x="8778595" y="3856668"/>
            <a:ext cx="805007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Не строит из себя главного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354" name="Текст"/>
          <p:cNvSpPr txBox="1"/>
          <p:nvPr/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355" name="Не все ПО одинаково вредны"/>
          <p:cNvSpPr txBox="1"/>
          <p:nvPr/>
        </p:nvSpPr>
        <p:spPr>
          <a:xfrm>
            <a:off x="1206500" y="1077359"/>
            <a:ext cx="21971000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500" b="1" spc="-150"/>
            </a:lvl1pPr>
          </a:lstStyle>
          <a:p>
            <a:r>
              <a:t>Не все ПО одинаково вредны</a:t>
            </a:r>
          </a:p>
        </p:txBody>
      </p:sp>
      <p:sp>
        <p:nvSpPr>
          <p:cNvPr id="356" name="Следит за беклогом"/>
          <p:cNvSpPr txBox="1"/>
          <p:nvPr/>
        </p:nvSpPr>
        <p:spPr>
          <a:xfrm>
            <a:off x="8833699" y="6257276"/>
            <a:ext cx="590428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Следит за беклогом</a:t>
            </a:r>
          </a:p>
        </p:txBody>
      </p:sp>
      <p:pic>
        <p:nvPicPr>
          <p:cNvPr id="357" name="Снимок экрана 2024-02-27 в 22.12.09.png" descr="Снимок экрана 2024-02-27 в 22.12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612" y="2998339"/>
            <a:ext cx="3009901" cy="953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Не строит из себя главного"/>
          <p:cNvSpPr txBox="1"/>
          <p:nvPr/>
        </p:nvSpPr>
        <p:spPr>
          <a:xfrm>
            <a:off x="8778595" y="3856668"/>
            <a:ext cx="805007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Не строит из себя главного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361" name="Текст"/>
          <p:cNvSpPr txBox="1"/>
          <p:nvPr/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362" name="Не все ПО одинаково вредны"/>
          <p:cNvSpPr txBox="1"/>
          <p:nvPr/>
        </p:nvSpPr>
        <p:spPr>
          <a:xfrm>
            <a:off x="1206500" y="1077359"/>
            <a:ext cx="21971000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500" b="1" spc="-150"/>
            </a:lvl1pPr>
          </a:lstStyle>
          <a:p>
            <a:r>
              <a:t>Не все ПО одинаково вредны</a:t>
            </a:r>
          </a:p>
        </p:txBody>
      </p:sp>
      <p:sp>
        <p:nvSpPr>
          <p:cNvPr id="363" name="Текст"/>
          <p:cNvSpPr txBox="1"/>
          <p:nvPr/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364" name="Не обещает в курилке"/>
          <p:cNvSpPr txBox="1"/>
          <p:nvPr/>
        </p:nvSpPr>
        <p:spPr>
          <a:xfrm>
            <a:off x="8935669" y="8657884"/>
            <a:ext cx="651266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Не обещает в курилке</a:t>
            </a:r>
          </a:p>
        </p:txBody>
      </p:sp>
      <p:sp>
        <p:nvSpPr>
          <p:cNvPr id="365" name="Следит за беклогом"/>
          <p:cNvSpPr txBox="1"/>
          <p:nvPr/>
        </p:nvSpPr>
        <p:spPr>
          <a:xfrm>
            <a:off x="8833699" y="6257276"/>
            <a:ext cx="590428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Следит за беклогом</a:t>
            </a:r>
          </a:p>
        </p:txBody>
      </p:sp>
      <p:pic>
        <p:nvPicPr>
          <p:cNvPr id="366" name="Снимок экрана 2024-02-27 в 22.12.09.png" descr="Снимок экрана 2024-02-27 в 22.12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612" y="2998339"/>
            <a:ext cx="3009901" cy="953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Не строит из себя главного"/>
          <p:cNvSpPr txBox="1"/>
          <p:nvPr/>
        </p:nvSpPr>
        <p:spPr>
          <a:xfrm>
            <a:off x="8778595" y="3856668"/>
            <a:ext cx="805007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Не строит из себя главного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370" name="Текст"/>
          <p:cNvSpPr txBox="1"/>
          <p:nvPr/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371" name="Не все ПО одинаково вредны"/>
          <p:cNvSpPr txBox="1"/>
          <p:nvPr/>
        </p:nvSpPr>
        <p:spPr>
          <a:xfrm>
            <a:off x="1206500" y="1077359"/>
            <a:ext cx="21971000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500" b="1" spc="-150"/>
            </a:lvl1pPr>
          </a:lstStyle>
          <a:p>
            <a:r>
              <a:t>Не все ПО одинаково вредны</a:t>
            </a:r>
          </a:p>
        </p:txBody>
      </p:sp>
      <p:sp>
        <p:nvSpPr>
          <p:cNvPr id="372" name="Текст"/>
          <p:cNvSpPr txBox="1"/>
          <p:nvPr/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373" name="Текст"/>
          <p:cNvSpPr txBox="1"/>
          <p:nvPr/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374" name="Хотя бы немного шарит в айти"/>
          <p:cNvSpPr txBox="1"/>
          <p:nvPr/>
        </p:nvSpPr>
        <p:spPr>
          <a:xfrm>
            <a:off x="8935584" y="11058492"/>
            <a:ext cx="887547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Хотя бы немного шарит в айти</a:t>
            </a:r>
          </a:p>
        </p:txBody>
      </p:sp>
      <p:sp>
        <p:nvSpPr>
          <p:cNvPr id="375" name="Не обещает в курилке"/>
          <p:cNvSpPr txBox="1"/>
          <p:nvPr/>
        </p:nvSpPr>
        <p:spPr>
          <a:xfrm>
            <a:off x="8935669" y="8657884"/>
            <a:ext cx="651266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Не обещает в курилке</a:t>
            </a:r>
          </a:p>
        </p:txBody>
      </p:sp>
      <p:sp>
        <p:nvSpPr>
          <p:cNvPr id="376" name="Следит за беклогом"/>
          <p:cNvSpPr txBox="1"/>
          <p:nvPr/>
        </p:nvSpPr>
        <p:spPr>
          <a:xfrm>
            <a:off x="8833699" y="6257276"/>
            <a:ext cx="590428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Следит за беклогом</a:t>
            </a:r>
          </a:p>
        </p:txBody>
      </p:sp>
      <p:pic>
        <p:nvPicPr>
          <p:cNvPr id="377" name="Снимок экрана 2024-02-27 в 22.12.09.png" descr="Снимок экрана 2024-02-27 в 22.12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612" y="2998339"/>
            <a:ext cx="3009901" cy="953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Не строит из себя главного"/>
          <p:cNvSpPr txBox="1"/>
          <p:nvPr/>
        </p:nvSpPr>
        <p:spPr>
          <a:xfrm>
            <a:off x="8778595" y="3856668"/>
            <a:ext cx="805007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Не строит из себя главного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381" name="Решение пропитанное мудростью поколений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Решение пропитанное мудростью поколений</a:t>
            </a:r>
          </a:p>
        </p:txBody>
      </p:sp>
      <p:pic>
        <p:nvPicPr>
          <p:cNvPr id="382" name="i-1.jpeg" descr="i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312" y="3274522"/>
            <a:ext cx="4535164" cy="39635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385" name="Решение пропитанное мудростью поколений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Решение пропитанное мудростью поколений</a:t>
            </a:r>
          </a:p>
        </p:txBody>
      </p:sp>
      <p:pic>
        <p:nvPicPr>
          <p:cNvPr id="386" name="i-1.jpeg" descr="i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312" y="3274522"/>
            <a:ext cx="4535164" cy="3963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.jpeg" descr="i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737" y="9486531"/>
            <a:ext cx="3738313" cy="2492209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Линия"/>
          <p:cNvSpPr/>
          <p:nvPr/>
        </p:nvSpPr>
        <p:spPr>
          <a:xfrm>
            <a:off x="11334894" y="7999886"/>
            <a:ext cx="1" cy="177003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Обычному пользователю трудно распознать вредоносные программы."/>
          <p:cNvSpPr txBox="1"/>
          <p:nvPr/>
        </p:nvSpPr>
        <p:spPr>
          <a:xfrm>
            <a:off x="1373085" y="3215610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397763">
              <a:lnSpc>
                <a:spcPct val="100000"/>
              </a:lnSpc>
              <a:spcBef>
                <a:spcPts val="0"/>
              </a:spcBef>
              <a:defRPr sz="4785" b="1">
                <a:solidFill>
                  <a:srgbClr val="3B3B3B"/>
                </a:solidFill>
              </a:defRPr>
            </a:lvl1pPr>
          </a:lstStyle>
          <a:p>
            <a:r>
              <a:t>Обычному пользователю трудно распознать вредоносные программы.</a:t>
            </a:r>
          </a:p>
        </p:txBody>
      </p:sp>
      <p:sp>
        <p:nvSpPr>
          <p:cNvPr id="184" name="Опасно, ИБ может забанить всех ПО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Опасно, ИБ может забанить всех ПО</a:t>
            </a:r>
          </a:p>
        </p:txBody>
      </p:sp>
      <p:sp>
        <p:nvSpPr>
          <p:cNvPr id="185" name="айтишнику"/>
          <p:cNvSpPr txBox="1"/>
          <p:nvPr/>
        </p:nvSpPr>
        <p:spPr>
          <a:xfrm>
            <a:off x="4588593" y="3390444"/>
            <a:ext cx="4561773" cy="585112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айтишнику</a:t>
            </a:r>
          </a:p>
        </p:txBody>
      </p:sp>
      <p:sp>
        <p:nvSpPr>
          <p:cNvPr id="186" name="ных ПО"/>
          <p:cNvSpPr txBox="1"/>
          <p:nvPr/>
        </p:nvSpPr>
        <p:spPr>
          <a:xfrm>
            <a:off x="18145478" y="3390444"/>
            <a:ext cx="4775300" cy="585112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ных ПО</a:t>
            </a:r>
          </a:p>
        </p:txBody>
      </p:sp>
      <p:sp>
        <p:nvSpPr>
          <p:cNvPr id="187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391" name="Решение пропитанное мудростью поколений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Решение пропитанное мудростью поколений</a:t>
            </a:r>
          </a:p>
        </p:txBody>
      </p:sp>
      <p:pic>
        <p:nvPicPr>
          <p:cNvPr id="392" name="i-1.jpeg" descr="i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312" y="3274522"/>
            <a:ext cx="4535164" cy="3963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.jpeg" descr="i.jpeg"/>
          <p:cNvPicPr>
            <a:picLocks noChangeAspect="1"/>
          </p:cNvPicPr>
          <p:nvPr/>
        </p:nvPicPr>
        <p:blipFill>
          <a:blip r:embed="rId3">
            <a:alphaModFix amt="16722"/>
          </a:blip>
          <a:stretch>
            <a:fillRect/>
          </a:stretch>
        </p:blipFill>
        <p:spPr>
          <a:xfrm>
            <a:off x="9465737" y="9486531"/>
            <a:ext cx="3738313" cy="2492209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Линия"/>
          <p:cNvSpPr/>
          <p:nvPr/>
        </p:nvSpPr>
        <p:spPr>
          <a:xfrm>
            <a:off x="11334894" y="7999886"/>
            <a:ext cx="1" cy="1770039"/>
          </a:xfrm>
          <a:prstGeom prst="line">
            <a:avLst/>
          </a:prstGeom>
          <a:ln w="25400">
            <a:solidFill>
              <a:srgbClr val="000000">
                <a:alpha val="50486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5" name="Линия"/>
          <p:cNvSpPr/>
          <p:nvPr/>
        </p:nvSpPr>
        <p:spPr>
          <a:xfrm flipH="1">
            <a:off x="5360896" y="5809199"/>
            <a:ext cx="2020904" cy="142292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96" name="Снимок экрана 2024-03-03 в 19.44.28.png" descr="Снимок экрана 2024-03-03 в 19.44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179" y="7768043"/>
            <a:ext cx="5266222" cy="4526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399" name="Решение пропитанное мудростью поколений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Решение пропитанное мудростью поколений</a:t>
            </a:r>
          </a:p>
        </p:txBody>
      </p:sp>
      <p:pic>
        <p:nvPicPr>
          <p:cNvPr id="400" name="i-1.jpeg" descr="i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312" y="3274522"/>
            <a:ext cx="4535164" cy="3963505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Линия"/>
          <p:cNvSpPr/>
          <p:nvPr/>
        </p:nvSpPr>
        <p:spPr>
          <a:xfrm flipH="1">
            <a:off x="5360896" y="5809199"/>
            <a:ext cx="2020904" cy="142292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402" name="Снимок экрана 2024-03-03 в 19.44.28.png" descr="Снимок экрана 2024-03-03 в 19.44.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179" y="7768043"/>
            <a:ext cx="5266222" cy="4526104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Линия"/>
          <p:cNvSpPr/>
          <p:nvPr/>
        </p:nvSpPr>
        <p:spPr>
          <a:xfrm>
            <a:off x="15288354" y="5648621"/>
            <a:ext cx="2128603" cy="142269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404" name="Снимок экрана 2024-03-03 в 19.46.34.png" descr="Снимок экрана 2024-03-03 в 19.46.3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8875" y="7738868"/>
            <a:ext cx="2825312" cy="4165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.jpeg" descr="i.jpeg"/>
          <p:cNvPicPr>
            <a:picLocks noChangeAspect="1"/>
          </p:cNvPicPr>
          <p:nvPr/>
        </p:nvPicPr>
        <p:blipFill>
          <a:blip r:embed="rId5">
            <a:alphaModFix amt="16722"/>
          </a:blip>
          <a:stretch>
            <a:fillRect/>
          </a:stretch>
        </p:blipFill>
        <p:spPr>
          <a:xfrm>
            <a:off x="9465737" y="9486531"/>
            <a:ext cx="3738313" cy="2492209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Линия"/>
          <p:cNvSpPr/>
          <p:nvPr/>
        </p:nvSpPr>
        <p:spPr>
          <a:xfrm>
            <a:off x="11334894" y="7999886"/>
            <a:ext cx="1" cy="1770039"/>
          </a:xfrm>
          <a:prstGeom prst="line">
            <a:avLst/>
          </a:prstGeom>
          <a:ln w="25400">
            <a:solidFill>
              <a:srgbClr val="000000">
                <a:alpha val="50486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Обычному пользователю трудно распознать вредоносные программы."/>
          <p:cNvSpPr txBox="1"/>
          <p:nvPr/>
        </p:nvSpPr>
        <p:spPr>
          <a:xfrm>
            <a:off x="1373085" y="3215610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397763">
              <a:lnSpc>
                <a:spcPct val="100000"/>
              </a:lnSpc>
              <a:spcBef>
                <a:spcPts val="0"/>
              </a:spcBef>
              <a:defRPr sz="4785" b="1">
                <a:solidFill>
                  <a:srgbClr val="3B3B3B"/>
                </a:solidFill>
              </a:defRPr>
            </a:lvl1pPr>
          </a:lstStyle>
          <a:p>
            <a:r>
              <a:t>Обычному пользователю трудно распознать вредоносные программы.</a:t>
            </a:r>
          </a:p>
        </p:txBody>
      </p:sp>
      <p:sp>
        <p:nvSpPr>
          <p:cNvPr id="190" name="Опасно, ИБ может забанить всех ПО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Опасно, ИБ может забанить всех ПО</a:t>
            </a:r>
          </a:p>
        </p:txBody>
      </p:sp>
      <p:sp>
        <p:nvSpPr>
          <p:cNvPr id="191" name="айтишнику"/>
          <p:cNvSpPr txBox="1"/>
          <p:nvPr/>
        </p:nvSpPr>
        <p:spPr>
          <a:xfrm>
            <a:off x="4588593" y="3390444"/>
            <a:ext cx="4561773" cy="585112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айтишнику</a:t>
            </a:r>
          </a:p>
        </p:txBody>
      </p:sp>
      <p:sp>
        <p:nvSpPr>
          <p:cNvPr id="192" name="ных ПО"/>
          <p:cNvSpPr txBox="1"/>
          <p:nvPr/>
        </p:nvSpPr>
        <p:spPr>
          <a:xfrm>
            <a:off x="18145478" y="3390444"/>
            <a:ext cx="4775300" cy="585112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ных ПО</a:t>
            </a:r>
          </a:p>
        </p:txBody>
      </p:sp>
      <p:pic>
        <p:nvPicPr>
          <p:cNvPr id="193" name="1696885514179557422.jpg" descr="16968855141795574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848" y="4853337"/>
            <a:ext cx="12746609" cy="764796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Маркеры зараже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Маркеры заражения</a:t>
            </a:r>
          </a:p>
        </p:txBody>
      </p:sp>
      <p:pic>
        <p:nvPicPr>
          <p:cNvPr id="197" name="Снимок экрана 2024-02-27 в 20.27.14.png" descr="Снимок экрана 2024-02-27 в 20.27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967" y="4016965"/>
            <a:ext cx="5309949" cy="373305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Маркеры зараже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Маркеры заражения</a:t>
            </a:r>
          </a:p>
        </p:txBody>
      </p:sp>
      <p:pic>
        <p:nvPicPr>
          <p:cNvPr id="201" name="Снимок экрана 2024-02-27 в 20.27.14.png" descr="Снимок экрана 2024-02-27 в 20.27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967" y="4016965"/>
            <a:ext cx="5309949" cy="3733056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Hard skills"/>
          <p:cNvSpPr txBox="1"/>
          <p:nvPr/>
        </p:nvSpPr>
        <p:spPr>
          <a:xfrm>
            <a:off x="4788454" y="7129776"/>
            <a:ext cx="293674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Hard skills</a:t>
            </a:r>
          </a:p>
        </p:txBody>
      </p:sp>
      <p:sp>
        <p:nvSpPr>
          <p:cNvPr id="203" name="Soft skills"/>
          <p:cNvSpPr txBox="1"/>
          <p:nvPr/>
        </p:nvSpPr>
        <p:spPr>
          <a:xfrm>
            <a:off x="14860680" y="7298774"/>
            <a:ext cx="273314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Soft skills</a:t>
            </a:r>
          </a:p>
        </p:txBody>
      </p:sp>
      <p:sp>
        <p:nvSpPr>
          <p:cNvPr id="204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Функциональные маркер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Функциональные маркеры</a:t>
            </a:r>
          </a:p>
        </p:txBody>
      </p:sp>
      <p:sp>
        <p:nvSpPr>
          <p:cNvPr id="207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08" name="Киберпреступники постоянно ищут новые способы заражения."/>
          <p:cNvSpPr txBox="1"/>
          <p:nvPr/>
        </p:nvSpPr>
        <p:spPr>
          <a:xfrm>
            <a:off x="1482283" y="6665745"/>
            <a:ext cx="21971001" cy="934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448055">
              <a:lnSpc>
                <a:spcPct val="100000"/>
              </a:lnSpc>
              <a:spcBef>
                <a:spcPts val="0"/>
              </a:spcBef>
              <a:defRPr sz="5390" b="1">
                <a:solidFill>
                  <a:srgbClr val="3B3B3B"/>
                </a:solidFill>
              </a:defRPr>
            </a:lvl1pPr>
          </a:lstStyle>
          <a:p>
            <a:r>
              <a:t>Киберпреступники постоянно ищут новые способы заражения.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Функциональные маркер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 spc="-150"/>
            </a:lvl1pPr>
          </a:lstStyle>
          <a:p>
            <a:r>
              <a:t>Функциональные маркеры</a:t>
            </a:r>
          </a:p>
        </p:txBody>
      </p:sp>
      <p:sp>
        <p:nvSpPr>
          <p:cNvPr id="211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12" name="Киберпреступники постоянно ищут новые способы заражения."/>
          <p:cNvSpPr txBox="1"/>
          <p:nvPr/>
        </p:nvSpPr>
        <p:spPr>
          <a:xfrm>
            <a:off x="1482283" y="6665745"/>
            <a:ext cx="21971001" cy="934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448055">
              <a:lnSpc>
                <a:spcPct val="100000"/>
              </a:lnSpc>
              <a:spcBef>
                <a:spcPts val="0"/>
              </a:spcBef>
              <a:defRPr sz="5390" b="1">
                <a:solidFill>
                  <a:srgbClr val="3B3B3B"/>
                </a:solidFill>
              </a:defRPr>
            </a:lvl1pPr>
          </a:lstStyle>
          <a:p>
            <a:r>
              <a:t>Киберпреступники постоянно ищут новые способы заражения.</a:t>
            </a:r>
          </a:p>
        </p:txBody>
      </p:sp>
      <p:sp>
        <p:nvSpPr>
          <p:cNvPr id="213" name="проеба-овнеры"/>
          <p:cNvSpPr txBox="1"/>
          <p:nvPr/>
        </p:nvSpPr>
        <p:spPr>
          <a:xfrm>
            <a:off x="1494159" y="6840578"/>
            <a:ext cx="6454015" cy="585113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проеба-овнеры</a:t>
            </a:r>
          </a:p>
        </p:txBody>
      </p:sp>
      <p:sp>
        <p:nvSpPr>
          <p:cNvPr id="214" name="проебаться"/>
          <p:cNvSpPr txBox="1"/>
          <p:nvPr/>
        </p:nvSpPr>
        <p:spPr>
          <a:xfrm>
            <a:off x="19252688" y="6840578"/>
            <a:ext cx="3887452" cy="585113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проебаться</a:t>
            </a:r>
          </a:p>
        </p:txBody>
      </p:sp>
      <p:pic>
        <p:nvPicPr>
          <p:cNvPr id="215" name="i.jpeg" descr="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4432" y="8344025"/>
            <a:ext cx="5829301" cy="406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479</Words>
  <Application>Microsoft Macintosh PowerPoint</Application>
  <PresentationFormat>Произвольный</PresentationFormat>
  <Paragraphs>152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Helvetica Neue</vt:lpstr>
      <vt:lpstr>Helvetica Neue Medium</vt:lpstr>
      <vt:lpstr>21_BasicWhite</vt:lpstr>
      <vt:lpstr>Признаки вредоностного ПО</vt:lpstr>
      <vt:lpstr>Опасно, ИБ может забанить всех ПО</vt:lpstr>
      <vt:lpstr>Опасно, ИБ может забанить всех ПО</vt:lpstr>
      <vt:lpstr>Опасно, ИБ может забанить всех ПО</vt:lpstr>
      <vt:lpstr>Опасно, ИБ может забанить всех ПО</vt:lpstr>
      <vt:lpstr>Маркеры заражения</vt:lpstr>
      <vt:lpstr>Маркеры заражения</vt:lpstr>
      <vt:lpstr>Функциональные маркеры</vt:lpstr>
      <vt:lpstr>Функциональные маркеры</vt:lpstr>
      <vt:lpstr>Функциональные маркеры проёба-овнера</vt:lpstr>
      <vt:lpstr>Функциональные маркеры проёба-овнера</vt:lpstr>
      <vt:lpstr>Функциональные маркеры проёба-овнера</vt:lpstr>
      <vt:lpstr>Функциональные маркеры проёба-овнера</vt:lpstr>
      <vt:lpstr>Функциональные маркеры проёба-овнера</vt:lpstr>
      <vt:lpstr>Функциональные маркеры проёба-овнера</vt:lpstr>
      <vt:lpstr>Функциональные маркеры проёба-овнера</vt:lpstr>
      <vt:lpstr>Функциональные маркеры проёба-овнера</vt:lpstr>
      <vt:lpstr>Функциональные маркеры проёба-овнера</vt:lpstr>
      <vt:lpstr>Функциональные маркеры проёба-овнера</vt:lpstr>
      <vt:lpstr>Маркеры заражения</vt:lpstr>
      <vt:lpstr>Не функциональные маркеры</vt:lpstr>
      <vt:lpstr>Не функциональные маркеры</vt:lpstr>
      <vt:lpstr>Не функциональные маркеры паскуда-овнера</vt:lpstr>
      <vt:lpstr>Не функциональные маркеры паскуда-овнера</vt:lpstr>
      <vt:lpstr>Не функциональные маркеры паскуда-овнера</vt:lpstr>
      <vt:lpstr>Не функциональные маркеры паскуда-овнера</vt:lpstr>
      <vt:lpstr>Не функциональные маркеры паскуда-овнера</vt:lpstr>
      <vt:lpstr>Не функциональные маркеры паскуда-овнера</vt:lpstr>
      <vt:lpstr>Не функциональные маркеры паскуда-овнера</vt:lpstr>
      <vt:lpstr>Маркеры заражения</vt:lpstr>
      <vt:lpstr>Решение в лоб</vt:lpstr>
      <vt:lpstr>Решение в лоб</vt:lpstr>
      <vt:lpstr>Не все ПО одинаково вредны</vt:lpstr>
      <vt:lpstr>Не все ПО одинаково вредны</vt:lpstr>
      <vt:lpstr>Презентация PowerPoint</vt:lpstr>
      <vt:lpstr>Презентация PowerPoint</vt:lpstr>
      <vt:lpstr>Презентация PowerPoint</vt:lpstr>
      <vt:lpstr>Решение пропитанное мудростью поколений</vt:lpstr>
      <vt:lpstr>Решение пропитанное мудростью поколений</vt:lpstr>
      <vt:lpstr>Решение пропитанное мудростью поколений</vt:lpstr>
      <vt:lpstr>Решение пропитанное мудростью поколений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Признаки вредоностного ПО</dc:title>
  <cp:lastModifiedBy>Microsoft Office User</cp:lastModifiedBy>
  <cp:revision>2</cp:revision>
  <dcterms:modified xsi:type="dcterms:W3CDTF">2024-04-24T15:48:14Z</dcterms:modified>
</cp:coreProperties>
</file>